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7" r:id="rId31"/>
    <p:sldId id="286"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257" r:id="rId52"/>
  </p:sldIdLst>
  <p:sldSz cx="9144000" cy="5143500" type="screen16x9"/>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FEA8"/>
    <a:srgbClr val="CCFF33"/>
    <a:srgbClr val="33CC33"/>
    <a:srgbClr val="CC99FF"/>
    <a:srgbClr val="F8CAAE"/>
    <a:srgbClr val="5CC0FE"/>
    <a:srgbClr val="EADCC8"/>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4" d="100"/>
          <a:sy n="124" d="100"/>
        </p:scale>
        <p:origin x="-90" y="-47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_tradnl"/>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5FE571-3CD9-445E-BAEB-AE64D5E4511B}" type="datetimeFigureOut">
              <a:rPr lang="es-ES_tradnl" smtClean="0"/>
              <a:t>20/06/2020</a:t>
            </a:fld>
            <a:endParaRPr lang="es-ES_tradnl"/>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_tradnl"/>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_tradnl"/>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D320C9-3B4F-49DE-83F4-7BC375CDCBC6}" type="slidenum">
              <a:rPr lang="es-ES_tradnl" smtClean="0"/>
              <a:t>‹Nº›</a:t>
            </a:fld>
            <a:endParaRPr lang="es-ES_tradnl"/>
          </a:p>
        </p:txBody>
      </p:sp>
    </p:spTree>
    <p:extLst>
      <p:ext uri="{BB962C8B-B14F-4D97-AF65-F5344CB8AC3E}">
        <p14:creationId xmlns:p14="http://schemas.microsoft.com/office/powerpoint/2010/main" val="153535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staffcreativa.pe/blog/21-herramientas-utiles-para-proyectos-de-diseno-web-responsiv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hlinkClick r:id="rId3"/>
              </a:rPr>
              <a:t>https://www.staffcreativa.pe/blog/21-herramientas-utiles-para-proyectos-de-diseno-web-responsive/</a:t>
            </a:r>
            <a:endParaRPr lang="es-ES_tradnl" dirty="0"/>
          </a:p>
        </p:txBody>
      </p:sp>
      <p:sp>
        <p:nvSpPr>
          <p:cNvPr id="4" name="3 Marcador de número de diapositiva"/>
          <p:cNvSpPr>
            <a:spLocks noGrp="1"/>
          </p:cNvSpPr>
          <p:nvPr>
            <p:ph type="sldNum" sz="quarter" idx="10"/>
          </p:nvPr>
        </p:nvSpPr>
        <p:spPr/>
        <p:txBody>
          <a:bodyPr/>
          <a:lstStyle/>
          <a:p>
            <a:fld id="{08D320C9-3B4F-49DE-83F4-7BC375CDCBC6}" type="slidenum">
              <a:rPr lang="es-ES_tradnl" smtClean="0"/>
              <a:t>1</a:t>
            </a:fld>
            <a:endParaRPr lang="es-ES_tradnl"/>
          </a:p>
        </p:txBody>
      </p:sp>
    </p:spTree>
    <p:extLst>
      <p:ext uri="{BB962C8B-B14F-4D97-AF65-F5344CB8AC3E}">
        <p14:creationId xmlns:p14="http://schemas.microsoft.com/office/powerpoint/2010/main" val="162918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1597819"/>
            <a:ext cx="7772400" cy="1102519"/>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20/06/2020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20/06/2020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05979"/>
            <a:ext cx="2057400" cy="4388644"/>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05979"/>
            <a:ext cx="6019800" cy="4388644"/>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20/06/2020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20/06/2020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3305176"/>
            <a:ext cx="7772400" cy="1021556"/>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20/06/2020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7A847CFC-816F-41D0-AAC0-9BF4FEBC753E}" type="datetimeFigureOut">
              <a:rPr lang="es-ES" smtClean="0"/>
              <a:t>20/06/2020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7A847CFC-816F-41D0-AAC0-9BF4FEBC753E}" type="datetimeFigureOut">
              <a:rPr lang="es-ES" smtClean="0"/>
              <a:t>20/06/2020</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7A847CFC-816F-41D0-AAC0-9BF4FEBC753E}" type="datetimeFigureOut">
              <a:rPr lang="es-ES" smtClean="0"/>
              <a:t>20/06/2020</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20/06/2020</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1" y="204787"/>
            <a:ext cx="3008313" cy="871538"/>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20/06/2020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3600450"/>
            <a:ext cx="5486400" cy="425054"/>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20/06/2020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000"/>
            <a:lum/>
          </a:blip>
          <a:srcRect/>
          <a:stretch>
            <a:fillRect l="-6000" r="-6000"/>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t>20/06/2020</a:t>
            </a:fld>
            <a:endParaRPr lang="es-ES"/>
          </a:p>
        </p:txBody>
      </p:sp>
      <p:sp>
        <p:nvSpPr>
          <p:cNvPr id="5" name="4 Marcador de pie de página"/>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www.w3.org/WAI/intro/usable"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eveloper.mozilla.org/en-US/docs/Web/Guide/HTML/Introductio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1229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474" y="51470"/>
            <a:ext cx="6513909" cy="4931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Título"/>
          <p:cNvSpPr>
            <a:spLocks noGrp="1"/>
          </p:cNvSpPr>
          <p:nvPr>
            <p:ph type="title"/>
          </p:nvPr>
        </p:nvSpPr>
        <p:spPr>
          <a:xfrm>
            <a:off x="467544" y="195486"/>
            <a:ext cx="8229600" cy="857250"/>
          </a:xfrm>
          <a:solidFill>
            <a:srgbClr val="EADCC8"/>
          </a:solidFill>
        </p:spPr>
        <p:txBody>
          <a:bodyPr>
            <a:normAutofit/>
          </a:bodyPr>
          <a:lstStyle/>
          <a:p>
            <a:r>
              <a:rPr lang="es-ES" dirty="0" smtClean="0"/>
              <a:t>Viewport </a:t>
            </a:r>
            <a:r>
              <a:rPr lang="es-ES_tradnl" dirty="0" smtClean="0"/>
              <a:t>…</a:t>
            </a:r>
            <a:endParaRPr lang="es-ES_tradnl" dirty="0"/>
          </a:p>
        </p:txBody>
      </p:sp>
      <p:sp>
        <p:nvSpPr>
          <p:cNvPr id="3" name="2 Marcador de contenido"/>
          <p:cNvSpPr>
            <a:spLocks noGrp="1"/>
          </p:cNvSpPr>
          <p:nvPr>
            <p:ph idx="1"/>
          </p:nvPr>
        </p:nvSpPr>
        <p:spPr>
          <a:solidFill>
            <a:srgbClr val="EADCC8"/>
          </a:solidFill>
        </p:spPr>
        <p:txBody>
          <a:bodyPr>
            <a:normAutofit fontScale="77500" lnSpcReduction="20000"/>
          </a:bodyPr>
          <a:lstStyle/>
          <a:p>
            <a:r>
              <a:rPr lang="es-ES" b="1" dirty="0" smtClean="0">
                <a:solidFill>
                  <a:srgbClr val="FF0000"/>
                </a:solidFill>
              </a:rPr>
              <a:t>La </a:t>
            </a:r>
            <a:r>
              <a:rPr lang="es-ES" b="1" dirty="0">
                <a:solidFill>
                  <a:srgbClr val="FF0000"/>
                </a:solidFill>
              </a:rPr>
              <a:t>ventana gráfica es el área en la pantalla de la computadora o dispositivo donde está viendo una página web</a:t>
            </a:r>
            <a:r>
              <a:rPr lang="es-ES" dirty="0"/>
              <a:t>. </a:t>
            </a:r>
            <a:endParaRPr lang="es-ES" dirty="0" smtClean="0"/>
          </a:p>
          <a:p>
            <a:r>
              <a:rPr lang="es-ES" dirty="0" smtClean="0"/>
              <a:t>En la lección 1, </a:t>
            </a:r>
            <a:r>
              <a:rPr lang="es-ES" dirty="0"/>
              <a:t>aprendió que las consultas de medios de diseño receptivo se basan en el ancho de la ventana gráfica.</a:t>
            </a:r>
          </a:p>
          <a:p>
            <a:r>
              <a:rPr lang="es-ES" dirty="0"/>
              <a:t>En una computadora de escritorio, si comienza con la ventana del navegador y resta los menús, las barras de herramientas, la barra de desplazamiento y todo lo demás que forma parte del navegador, lo que queda dentro es la ventana gráfica, como puede ver en la </a:t>
            </a:r>
            <a:r>
              <a:rPr lang="es-ES" dirty="0" smtClean="0"/>
              <a:t>Figura.</a:t>
            </a:r>
            <a:endParaRPr lang="es-ES" dirty="0"/>
          </a:p>
        </p:txBody>
      </p:sp>
    </p:spTree>
    <p:extLst>
      <p:ext uri="{BB962C8B-B14F-4D97-AF65-F5344CB8AC3E}">
        <p14:creationId xmlns:p14="http://schemas.microsoft.com/office/powerpoint/2010/main" val="184558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
                                            <p:bg/>
                                          </p:spTgt>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17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EADCC8"/>
          </a:solidFill>
        </p:spPr>
        <p:txBody>
          <a:bodyPr>
            <a:normAutofit/>
          </a:bodyPr>
          <a:lstStyle/>
          <a:p>
            <a:r>
              <a:rPr lang="es-ES" dirty="0" smtClean="0"/>
              <a:t>Viewport </a:t>
            </a:r>
            <a:r>
              <a:rPr lang="es-ES_tradnl" dirty="0" smtClean="0"/>
              <a:t>…</a:t>
            </a:r>
            <a:endParaRPr lang="es-ES_tradnl" dirty="0"/>
          </a:p>
        </p:txBody>
      </p:sp>
      <p:sp>
        <p:nvSpPr>
          <p:cNvPr id="3" name="2 Marcador de contenido"/>
          <p:cNvSpPr>
            <a:spLocks noGrp="1"/>
          </p:cNvSpPr>
          <p:nvPr>
            <p:ph idx="1"/>
          </p:nvPr>
        </p:nvSpPr>
        <p:spPr>
          <a:solidFill>
            <a:srgbClr val="EADCC8"/>
          </a:solidFill>
        </p:spPr>
        <p:txBody>
          <a:bodyPr>
            <a:normAutofit fontScale="77500" lnSpcReduction="20000"/>
          </a:bodyPr>
          <a:lstStyle/>
          <a:p>
            <a:r>
              <a:rPr lang="es-ES" dirty="0" smtClean="0">
                <a:solidFill>
                  <a:srgbClr val="FF0000"/>
                </a:solidFill>
                <a:effectLst>
                  <a:glow rad="139700">
                    <a:schemeClr val="accent6">
                      <a:satMod val="175000"/>
                      <a:alpha val="40000"/>
                    </a:schemeClr>
                  </a:glow>
                </a:effectLst>
              </a:rPr>
              <a:t>En </a:t>
            </a:r>
            <a:r>
              <a:rPr lang="es-ES" dirty="0">
                <a:solidFill>
                  <a:srgbClr val="FF0000"/>
                </a:solidFill>
                <a:effectLst>
                  <a:glow rad="139700">
                    <a:schemeClr val="accent6">
                      <a:satMod val="175000"/>
                      <a:alpha val="40000"/>
                    </a:schemeClr>
                  </a:glow>
                </a:effectLst>
              </a:rPr>
              <a:t>un dispositivo móvil, el ancho de la ventana gráfica es el mismo que el ancho de la pantalla</a:t>
            </a:r>
            <a:r>
              <a:rPr lang="es-ES" dirty="0"/>
              <a:t>.</a:t>
            </a:r>
          </a:p>
          <a:p>
            <a:r>
              <a:rPr lang="es-ES" b="1" dirty="0">
                <a:effectLst>
                  <a:glow rad="101600">
                    <a:srgbClr val="FFFF00">
                      <a:alpha val="60000"/>
                    </a:srgbClr>
                  </a:glow>
                </a:effectLst>
              </a:rPr>
              <a:t>El meta atributo </a:t>
            </a:r>
            <a:r>
              <a:rPr lang="es-ES" b="1" dirty="0" smtClean="0">
                <a:effectLst>
                  <a:glow rad="101600">
                    <a:srgbClr val="FFFF00">
                      <a:alpha val="60000"/>
                    </a:srgbClr>
                  </a:glow>
                </a:effectLst>
              </a:rPr>
              <a:t>viewport proporciona </a:t>
            </a:r>
            <a:r>
              <a:rPr lang="es-ES" b="1" dirty="0">
                <a:effectLst>
                  <a:glow rad="101600">
                    <a:srgbClr val="FFFF00">
                      <a:alpha val="60000"/>
                    </a:srgbClr>
                  </a:glow>
                </a:effectLst>
              </a:rPr>
              <a:t>instrucciones al navegador sobre el tamaño de la página web que debe mostrarse para que se ajuste correctamente en </a:t>
            </a:r>
            <a:r>
              <a:rPr lang="es-ES" b="1" dirty="0" smtClean="0">
                <a:effectLst>
                  <a:glow rad="101600">
                    <a:srgbClr val="FFFF00">
                      <a:alpha val="60000"/>
                    </a:srgbClr>
                  </a:glow>
                </a:effectLst>
              </a:rPr>
              <a:t>el viewport</a:t>
            </a:r>
            <a:r>
              <a:rPr lang="es-ES" dirty="0" smtClean="0"/>
              <a:t>.</a:t>
            </a:r>
            <a:endParaRPr lang="es-ES" dirty="0"/>
          </a:p>
          <a:p>
            <a:r>
              <a:rPr lang="es-ES" dirty="0">
                <a:solidFill>
                  <a:srgbClr val="00B050"/>
                </a:solidFill>
                <a:effectLst>
                  <a:glow rad="101600">
                    <a:schemeClr val="accent3">
                      <a:satMod val="175000"/>
                      <a:alpha val="40000"/>
                    </a:schemeClr>
                  </a:glow>
                </a:effectLst>
              </a:rPr>
              <a:t>Las páginas </a:t>
            </a:r>
            <a:r>
              <a:rPr lang="es-ES" dirty="0" smtClean="0">
                <a:solidFill>
                  <a:srgbClr val="00B050"/>
                </a:solidFill>
                <a:effectLst>
                  <a:glow rad="101600">
                    <a:schemeClr val="accent3">
                      <a:satMod val="175000"/>
                      <a:alpha val="40000"/>
                    </a:schemeClr>
                  </a:glow>
                </a:effectLst>
              </a:rPr>
              <a:t>web, </a:t>
            </a:r>
            <a:r>
              <a:rPr lang="es-ES" dirty="0">
                <a:solidFill>
                  <a:srgbClr val="00B050"/>
                </a:solidFill>
                <a:effectLst>
                  <a:glow rad="101600">
                    <a:schemeClr val="accent3">
                      <a:satMod val="175000"/>
                      <a:alpha val="40000"/>
                    </a:schemeClr>
                  </a:glow>
                </a:effectLst>
              </a:rPr>
              <a:t>sin una configuración de </a:t>
            </a:r>
            <a:r>
              <a:rPr lang="es-ES" dirty="0" smtClean="0">
                <a:solidFill>
                  <a:srgbClr val="00B050"/>
                </a:solidFill>
                <a:effectLst>
                  <a:glow rad="101600">
                    <a:schemeClr val="accent3">
                      <a:satMod val="175000"/>
                      <a:alpha val="40000"/>
                    </a:schemeClr>
                  </a:glow>
                </a:effectLst>
              </a:rPr>
              <a:t>viewport, se </a:t>
            </a:r>
            <a:r>
              <a:rPr lang="es-ES" dirty="0">
                <a:solidFill>
                  <a:srgbClr val="00B050"/>
                </a:solidFill>
                <a:effectLst>
                  <a:glow rad="101600">
                    <a:schemeClr val="accent3">
                      <a:satMod val="175000"/>
                      <a:alpha val="40000"/>
                    </a:schemeClr>
                  </a:glow>
                </a:effectLst>
              </a:rPr>
              <a:t>muestran o muestran a tamaño completo en los monitores de escritorio, de la forma en que está acostumbrado a verlas.</a:t>
            </a:r>
          </a:p>
        </p:txBody>
      </p:sp>
    </p:spTree>
    <p:extLst>
      <p:ext uri="{BB962C8B-B14F-4D97-AF65-F5344CB8AC3E}">
        <p14:creationId xmlns:p14="http://schemas.microsoft.com/office/powerpoint/2010/main" val="413726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200"/>
                                        <p:tgtEl>
                                          <p:spTgt spid="3">
                                            <p:txEl>
                                              <p:pRg st="1" end="1"/>
                                            </p:txEl>
                                          </p:spTgt>
                                        </p:tgtEl>
                                      </p:cBhvr>
                                    </p:animEffect>
                                  </p:childTnLst>
                                </p:cTn>
                              </p:par>
                            </p:childTnLst>
                          </p:cTn>
                        </p:par>
                        <p:par>
                          <p:cTn id="8" fill="hold">
                            <p:stCondLst>
                              <p:cond delay="22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3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xfrm>
            <a:off x="467544" y="123478"/>
            <a:ext cx="8229600" cy="637579"/>
          </a:xfrm>
          <a:solidFill>
            <a:srgbClr val="5CC0FE"/>
          </a:solidFill>
        </p:spPr>
        <p:txBody>
          <a:bodyPr>
            <a:normAutofit fontScale="90000"/>
          </a:bodyPr>
          <a:lstStyle/>
          <a:p>
            <a:r>
              <a:rPr lang="es-ES_tradnl" dirty="0" smtClean="0">
                <a:solidFill>
                  <a:schemeClr val="bg1"/>
                </a:solidFill>
              </a:rPr>
              <a:t>Navegador móvil …</a:t>
            </a:r>
            <a:endParaRPr lang="es-ES_tradnl" dirty="0">
              <a:solidFill>
                <a:schemeClr val="bg1"/>
              </a:solidFill>
            </a:endParaRPr>
          </a:p>
        </p:txBody>
      </p:sp>
      <p:sp>
        <p:nvSpPr>
          <p:cNvPr id="3" name="2 Marcador de contenido"/>
          <p:cNvSpPr>
            <a:spLocks noGrp="1"/>
          </p:cNvSpPr>
          <p:nvPr>
            <p:ph idx="1"/>
          </p:nvPr>
        </p:nvSpPr>
        <p:spPr>
          <a:xfrm>
            <a:off x="467544" y="874514"/>
            <a:ext cx="4680520" cy="3394472"/>
          </a:xfrm>
          <a:solidFill>
            <a:srgbClr val="5CC0FE"/>
          </a:solidFill>
        </p:spPr>
        <p:txBody>
          <a:bodyPr>
            <a:normAutofit fontScale="62500" lnSpcReduction="20000"/>
          </a:bodyPr>
          <a:lstStyle/>
          <a:p>
            <a:r>
              <a:rPr lang="es-ES" dirty="0">
                <a:solidFill>
                  <a:srgbClr val="FFFF00"/>
                </a:solidFill>
              </a:rPr>
              <a:t>Un navegador de teléfono móvil, de manera predeterminada, mostrará una página web sin </a:t>
            </a:r>
            <a:r>
              <a:rPr lang="es-ES" dirty="0" smtClean="0">
                <a:solidFill>
                  <a:srgbClr val="FFFF00"/>
                </a:solidFill>
              </a:rPr>
              <a:t>viewport</a:t>
            </a:r>
            <a:r>
              <a:rPr lang="es-ES" dirty="0" smtClean="0"/>
              <a:t>, </a:t>
            </a:r>
            <a:r>
              <a:rPr lang="es-ES" dirty="0"/>
              <a:t>como se vería en un navegador del tamaño de una computadora de escritorio, pero </a:t>
            </a:r>
            <a:r>
              <a:rPr lang="es-ES" dirty="0">
                <a:solidFill>
                  <a:srgbClr val="FFFF00"/>
                </a:solidFill>
              </a:rPr>
              <a:t>la reducirá para que quepa dentro </a:t>
            </a:r>
            <a:r>
              <a:rPr lang="es-ES" dirty="0" smtClean="0">
                <a:solidFill>
                  <a:srgbClr val="FFFF00"/>
                </a:solidFill>
              </a:rPr>
              <a:t>del viewport </a:t>
            </a:r>
            <a:r>
              <a:rPr lang="es-ES" dirty="0">
                <a:solidFill>
                  <a:srgbClr val="FFFF00"/>
                </a:solidFill>
              </a:rPr>
              <a:t>del teléfono</a:t>
            </a:r>
            <a:r>
              <a:rPr lang="es-ES" dirty="0"/>
              <a:t>, como en la </a:t>
            </a:r>
            <a:r>
              <a:rPr lang="es-ES" dirty="0" smtClean="0"/>
              <a:t>Figura. </a:t>
            </a:r>
          </a:p>
          <a:p>
            <a:r>
              <a:rPr lang="es-ES" b="1" dirty="0" smtClean="0">
                <a:solidFill>
                  <a:srgbClr val="002060"/>
                </a:solidFill>
                <a:effectLst>
                  <a:glow rad="101600">
                    <a:schemeClr val="accent6">
                      <a:satMod val="175000"/>
                      <a:alpha val="40000"/>
                    </a:schemeClr>
                  </a:glow>
                </a:effectLst>
              </a:rPr>
              <a:t>Si </a:t>
            </a:r>
            <a:r>
              <a:rPr lang="es-ES" b="1" dirty="0">
                <a:solidFill>
                  <a:srgbClr val="002060"/>
                </a:solidFill>
                <a:effectLst>
                  <a:glow rad="101600">
                    <a:schemeClr val="accent6">
                      <a:satMod val="175000"/>
                      <a:alpha val="40000"/>
                    </a:schemeClr>
                  </a:glow>
                </a:effectLst>
              </a:rPr>
              <a:t>hay consultas de medios basadas en el ancho </a:t>
            </a:r>
            <a:r>
              <a:rPr lang="es-ES" b="1" dirty="0" smtClean="0">
                <a:solidFill>
                  <a:srgbClr val="002060"/>
                </a:solidFill>
                <a:effectLst>
                  <a:glow rad="101600">
                    <a:schemeClr val="accent6">
                      <a:satMod val="175000"/>
                      <a:alpha val="40000"/>
                    </a:schemeClr>
                  </a:glow>
                </a:effectLst>
              </a:rPr>
              <a:t>del viewport, </a:t>
            </a:r>
            <a:r>
              <a:rPr lang="es-ES" b="1" dirty="0">
                <a:solidFill>
                  <a:srgbClr val="002060"/>
                </a:solidFill>
                <a:effectLst>
                  <a:glow rad="101600">
                    <a:schemeClr val="accent6">
                      <a:satMod val="175000"/>
                      <a:alpha val="40000"/>
                    </a:schemeClr>
                  </a:glow>
                </a:effectLst>
              </a:rPr>
              <a:t>no funcionarán, porque el navegador actuará como si </a:t>
            </a:r>
            <a:r>
              <a:rPr lang="es-ES" b="1" dirty="0" smtClean="0">
                <a:solidFill>
                  <a:srgbClr val="002060"/>
                </a:solidFill>
                <a:effectLst>
                  <a:glow rad="101600">
                    <a:schemeClr val="accent6">
                      <a:satMod val="175000"/>
                      <a:alpha val="40000"/>
                    </a:schemeClr>
                  </a:glow>
                </a:effectLst>
              </a:rPr>
              <a:t>el viewport </a:t>
            </a:r>
            <a:r>
              <a:rPr lang="es-ES" b="1" dirty="0">
                <a:solidFill>
                  <a:srgbClr val="002060"/>
                </a:solidFill>
                <a:effectLst>
                  <a:glow rad="101600">
                    <a:schemeClr val="accent6">
                      <a:satMod val="175000"/>
                      <a:alpha val="40000"/>
                    </a:schemeClr>
                  </a:glow>
                </a:effectLst>
              </a:rPr>
              <a:t>fuera del tamaño de un escritorio</a:t>
            </a:r>
            <a:r>
              <a:rPr lang="es-ES" dirty="0" smtClean="0"/>
              <a:t>.</a:t>
            </a:r>
            <a:endParaRPr lang="es-E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104" y="843558"/>
            <a:ext cx="2827476"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578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bg/>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t="-81000" b="-81000"/>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5CC0FE"/>
          </a:solidFill>
        </p:spPr>
        <p:txBody>
          <a:bodyPr/>
          <a:lstStyle/>
          <a:p>
            <a:r>
              <a:rPr lang="es-ES_tradnl" dirty="0" smtClean="0"/>
              <a:t>Navegador móvil …</a:t>
            </a:r>
            <a:endParaRPr lang="es-ES_tradnl" dirty="0"/>
          </a:p>
        </p:txBody>
      </p:sp>
      <p:sp>
        <p:nvSpPr>
          <p:cNvPr id="3" name="2 Marcador de contenido"/>
          <p:cNvSpPr>
            <a:spLocks noGrp="1"/>
          </p:cNvSpPr>
          <p:nvPr>
            <p:ph idx="1"/>
          </p:nvPr>
        </p:nvSpPr>
        <p:spPr>
          <a:solidFill>
            <a:srgbClr val="5CC0FE"/>
          </a:solidFill>
        </p:spPr>
        <p:txBody>
          <a:bodyPr>
            <a:normAutofit fontScale="92500"/>
          </a:bodyPr>
          <a:lstStyle/>
          <a:p>
            <a:r>
              <a:rPr lang="es-ES" dirty="0" smtClean="0"/>
              <a:t>La </a:t>
            </a:r>
            <a:r>
              <a:rPr lang="es-ES" dirty="0"/>
              <a:t>mayoría de los navegadores de teléfonos móviles mostrarán una página web con un </a:t>
            </a:r>
            <a:r>
              <a:rPr lang="es-ES" b="1" i="1" dirty="0">
                <a:solidFill>
                  <a:srgbClr val="FFFF00"/>
                </a:solidFill>
              </a:rPr>
              <a:t>ancho de ventana predeterminado de 980 píxeles</a:t>
            </a:r>
            <a:r>
              <a:rPr lang="es-ES" dirty="0"/>
              <a:t>. </a:t>
            </a:r>
            <a:endParaRPr lang="es-ES" dirty="0" smtClean="0"/>
          </a:p>
          <a:p>
            <a:r>
              <a:rPr lang="es-ES" dirty="0" smtClean="0"/>
              <a:t>Imagine </a:t>
            </a:r>
            <a:r>
              <a:rPr lang="es-ES" dirty="0"/>
              <a:t>que tiene un monitor de escritorio con un ancho de 980 píxeles y que lo que ve en esa pantalla se reducirá para ajustarse a la pantalla del teléfono. </a:t>
            </a:r>
            <a:endParaRPr lang="es-ES" dirty="0" smtClean="0"/>
          </a:p>
        </p:txBody>
      </p:sp>
    </p:spTree>
    <p:extLst>
      <p:ext uri="{BB962C8B-B14F-4D97-AF65-F5344CB8AC3E}">
        <p14:creationId xmlns:p14="http://schemas.microsoft.com/office/powerpoint/2010/main" val="17362478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5CC0FE"/>
          </a:solidFill>
        </p:spPr>
        <p:txBody>
          <a:bodyPr/>
          <a:lstStyle/>
          <a:p>
            <a:r>
              <a:rPr lang="es-ES_tradnl" dirty="0" smtClean="0"/>
              <a:t>Navegador móvil …</a:t>
            </a:r>
            <a:endParaRPr lang="es-ES_tradnl" dirty="0"/>
          </a:p>
        </p:txBody>
      </p:sp>
      <p:sp>
        <p:nvSpPr>
          <p:cNvPr id="3" name="2 Marcador de contenido"/>
          <p:cNvSpPr>
            <a:spLocks noGrp="1"/>
          </p:cNvSpPr>
          <p:nvPr>
            <p:ph idx="1"/>
          </p:nvPr>
        </p:nvSpPr>
        <p:spPr>
          <a:solidFill>
            <a:srgbClr val="5CC0FE"/>
          </a:solidFill>
        </p:spPr>
        <p:txBody>
          <a:bodyPr>
            <a:normAutofit fontScale="85000" lnSpcReduction="20000"/>
          </a:bodyPr>
          <a:lstStyle/>
          <a:p>
            <a:r>
              <a:rPr lang="es-ES" dirty="0" smtClean="0">
                <a:solidFill>
                  <a:srgbClr val="FFFF00"/>
                </a:solidFill>
              </a:rPr>
              <a:t>Si </a:t>
            </a:r>
            <a:r>
              <a:rPr lang="es-ES" dirty="0">
                <a:solidFill>
                  <a:srgbClr val="FFFF00"/>
                </a:solidFill>
              </a:rPr>
              <a:t>la página web es más ancha que 980 píxeles</a:t>
            </a:r>
            <a:r>
              <a:rPr lang="es-ES" dirty="0"/>
              <a:t>, puede reducirse aún más para que quepa en la pantalla.</a:t>
            </a:r>
          </a:p>
          <a:p>
            <a:r>
              <a:rPr lang="es-ES" dirty="0"/>
              <a:t>Para un sitio receptivo, no queremos que el navegador móvil muestre la página como aparecería en un monitor de 980 píxeles de ancho; queremos que muestre la página al tamaño real de la pantalla del dispositivo móvil (que puede tener cualquier ancho), porque hemos diseñado la página para que se ajuste al ancho de la pantalla pequeña sin hacer zoom.</a:t>
            </a:r>
            <a:endParaRPr lang="es-ES_tradnl" dirty="0"/>
          </a:p>
        </p:txBody>
      </p:sp>
    </p:spTree>
    <p:extLst>
      <p:ext uri="{BB962C8B-B14F-4D97-AF65-F5344CB8AC3E}">
        <p14:creationId xmlns:p14="http://schemas.microsoft.com/office/powerpoint/2010/main" val="42648969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5CC0FE"/>
          </a:solidFill>
        </p:spPr>
        <p:txBody>
          <a:bodyPr/>
          <a:lstStyle/>
          <a:p>
            <a:r>
              <a:rPr lang="es-ES_tradnl" dirty="0" smtClean="0"/>
              <a:t>Navegador móvil …</a:t>
            </a:r>
            <a:endParaRPr lang="es-ES_tradnl" dirty="0"/>
          </a:p>
        </p:txBody>
      </p:sp>
      <p:sp>
        <p:nvSpPr>
          <p:cNvPr id="3" name="2 Marcador de contenido"/>
          <p:cNvSpPr>
            <a:spLocks noGrp="1"/>
          </p:cNvSpPr>
          <p:nvPr>
            <p:ph idx="1"/>
          </p:nvPr>
        </p:nvSpPr>
        <p:spPr>
          <a:solidFill>
            <a:srgbClr val="5CC0FE"/>
          </a:solidFill>
        </p:spPr>
        <p:txBody>
          <a:bodyPr>
            <a:normAutofit lnSpcReduction="10000"/>
          </a:bodyPr>
          <a:lstStyle/>
          <a:p>
            <a:r>
              <a:rPr lang="es-ES" dirty="0"/>
              <a:t>En la </a:t>
            </a:r>
            <a:r>
              <a:rPr lang="es-ES" dirty="0" smtClean="0"/>
              <a:t>Figura siguiente, </a:t>
            </a:r>
            <a:r>
              <a:rPr lang="es-ES" dirty="0"/>
              <a:t>verá la portada de </a:t>
            </a:r>
            <a:r>
              <a:rPr lang="es-ES" dirty="0" err="1"/>
              <a:t>The</a:t>
            </a:r>
            <a:r>
              <a:rPr lang="es-ES" dirty="0"/>
              <a:t> Boston </a:t>
            </a:r>
            <a:r>
              <a:rPr lang="es-ES" dirty="0" err="1"/>
              <a:t>Globe</a:t>
            </a:r>
            <a:r>
              <a:rPr lang="es-ES" dirty="0"/>
              <a:t> en una pantalla de iPhone, y en la Figura </a:t>
            </a:r>
            <a:r>
              <a:rPr lang="es-ES" dirty="0" smtClean="0"/>
              <a:t>posterior </a:t>
            </a:r>
            <a:r>
              <a:rPr lang="es-ES" dirty="0"/>
              <a:t>verá el mismo sitio en una pantalla de </a:t>
            </a:r>
            <a:r>
              <a:rPr lang="es-ES" dirty="0" err="1"/>
              <a:t>iPad</a:t>
            </a:r>
            <a:r>
              <a:rPr lang="es-ES" dirty="0"/>
              <a:t>. </a:t>
            </a:r>
            <a:endParaRPr lang="es-ES" dirty="0" smtClean="0"/>
          </a:p>
          <a:p>
            <a:r>
              <a:rPr lang="es-ES" dirty="0" smtClean="0"/>
              <a:t>El </a:t>
            </a:r>
            <a:r>
              <a:rPr lang="es-ES" dirty="0"/>
              <a:t>sitio es de tamaño completo en ambas pantallas, aunque tienen diferentes anchuras físicas.</a:t>
            </a:r>
            <a:endParaRPr lang="es-ES_tradnl" dirty="0"/>
          </a:p>
        </p:txBody>
      </p:sp>
    </p:spTree>
    <p:extLst>
      <p:ext uri="{BB962C8B-B14F-4D97-AF65-F5344CB8AC3E}">
        <p14:creationId xmlns:p14="http://schemas.microsoft.com/office/powerpoint/2010/main" val="4136355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36991"/>
            <a:ext cx="3052513" cy="4680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59045"/>
            <a:ext cx="3528392" cy="4661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18715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5CC0FE"/>
          </a:solidFill>
        </p:spPr>
        <p:txBody>
          <a:bodyPr/>
          <a:lstStyle/>
          <a:p>
            <a:r>
              <a:rPr lang="es-ES_tradnl" dirty="0" smtClean="0"/>
              <a:t>Navegador móvil …</a:t>
            </a:r>
            <a:endParaRPr lang="es-ES_tradnl" dirty="0"/>
          </a:p>
        </p:txBody>
      </p:sp>
      <p:sp>
        <p:nvSpPr>
          <p:cNvPr id="3" name="2 Marcador de contenido"/>
          <p:cNvSpPr>
            <a:spLocks noGrp="1"/>
          </p:cNvSpPr>
          <p:nvPr>
            <p:ph idx="1"/>
          </p:nvPr>
        </p:nvSpPr>
        <p:spPr>
          <a:solidFill>
            <a:srgbClr val="5CC0FE"/>
          </a:solidFill>
        </p:spPr>
        <p:txBody>
          <a:bodyPr>
            <a:normAutofit/>
          </a:bodyPr>
          <a:lstStyle/>
          <a:p>
            <a:r>
              <a:rPr lang="es-ES" dirty="0"/>
              <a:t>En general, debe configurar </a:t>
            </a:r>
            <a:r>
              <a:rPr lang="es-ES" dirty="0" smtClean="0"/>
              <a:t>viewport </a:t>
            </a:r>
            <a:r>
              <a:rPr lang="es-ES" dirty="0"/>
              <a:t>para un sitio receptivo de la siguiente manera:</a:t>
            </a:r>
          </a:p>
          <a:p>
            <a:r>
              <a:rPr lang="es-ES" dirty="0"/>
              <a:t>&lt;meta name = "</a:t>
            </a:r>
            <a:r>
              <a:rPr lang="es-ES" dirty="0">
                <a:solidFill>
                  <a:srgbClr val="FFFF00"/>
                </a:solidFill>
              </a:rPr>
              <a:t>viewport</a:t>
            </a:r>
            <a:r>
              <a:rPr lang="es-ES" dirty="0"/>
              <a:t>" </a:t>
            </a:r>
            <a:endParaRPr lang="es-ES" dirty="0" smtClean="0"/>
          </a:p>
          <a:p>
            <a:pPr marL="0" indent="0">
              <a:buNone/>
            </a:pPr>
            <a:r>
              <a:rPr lang="es-ES" dirty="0" err="1" smtClean="0">
                <a:solidFill>
                  <a:schemeClr val="bg1"/>
                </a:solidFill>
              </a:rPr>
              <a:t>content</a:t>
            </a:r>
            <a:r>
              <a:rPr lang="es-ES" dirty="0" smtClean="0">
                <a:solidFill>
                  <a:schemeClr val="bg1"/>
                </a:solidFill>
              </a:rPr>
              <a:t> </a:t>
            </a:r>
            <a:r>
              <a:rPr lang="es-ES" dirty="0"/>
              <a:t>= </a:t>
            </a:r>
            <a:r>
              <a:rPr lang="es-ES" dirty="0" smtClean="0"/>
              <a:t>“</a:t>
            </a:r>
            <a:r>
              <a:rPr lang="es-ES" dirty="0" err="1" smtClean="0">
                <a:solidFill>
                  <a:srgbClr val="FF0000"/>
                </a:solidFill>
              </a:rPr>
              <a:t>width</a:t>
            </a:r>
            <a:r>
              <a:rPr lang="es-ES" dirty="0" smtClean="0"/>
              <a:t>= </a:t>
            </a:r>
            <a:r>
              <a:rPr lang="es-ES" b="1" dirty="0" err="1" smtClean="0">
                <a:effectLst>
                  <a:glow rad="101600">
                    <a:srgbClr val="FFFF00">
                      <a:alpha val="60000"/>
                    </a:srgbClr>
                  </a:glow>
                </a:effectLst>
              </a:rPr>
              <a:t>device-width</a:t>
            </a:r>
            <a:r>
              <a:rPr lang="es-ES" dirty="0" smtClean="0"/>
              <a:t>, </a:t>
            </a:r>
          </a:p>
          <a:p>
            <a:pPr marL="0" indent="0">
              <a:buNone/>
            </a:pPr>
            <a:r>
              <a:rPr lang="es-ES_tradnl" b="1" dirty="0" err="1" smtClean="0">
                <a:effectLst>
                  <a:glow rad="101600">
                    <a:srgbClr val="FFFF00">
                      <a:alpha val="60000"/>
                    </a:srgbClr>
                  </a:glow>
                </a:effectLst>
              </a:rPr>
              <a:t>initial-scale</a:t>
            </a:r>
            <a:r>
              <a:rPr lang="es-ES_tradnl" b="1" dirty="0" smtClean="0">
                <a:effectLst>
                  <a:glow rad="101600">
                    <a:srgbClr val="FFFF00">
                      <a:alpha val="60000"/>
                    </a:srgbClr>
                  </a:glow>
                </a:effectLst>
              </a:rPr>
              <a:t> </a:t>
            </a:r>
            <a:r>
              <a:rPr lang="es-ES" dirty="0" smtClean="0"/>
              <a:t>= </a:t>
            </a:r>
            <a:r>
              <a:rPr lang="es-ES" dirty="0"/>
              <a:t>1"&gt;</a:t>
            </a:r>
            <a:endParaRPr lang="es-ES_tradnl" dirty="0"/>
          </a:p>
        </p:txBody>
      </p:sp>
    </p:spTree>
    <p:extLst>
      <p:ext uri="{BB962C8B-B14F-4D97-AF65-F5344CB8AC3E}">
        <p14:creationId xmlns:p14="http://schemas.microsoft.com/office/powerpoint/2010/main" val="21868917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5CC0FE"/>
          </a:solidFill>
        </p:spPr>
        <p:txBody>
          <a:bodyPr/>
          <a:lstStyle/>
          <a:p>
            <a:r>
              <a:rPr lang="es-ES_tradnl" dirty="0" err="1" smtClean="0"/>
              <a:t>Width</a:t>
            </a:r>
            <a:r>
              <a:rPr lang="es-ES_tradnl" dirty="0" smtClean="0"/>
              <a:t> …</a:t>
            </a:r>
            <a:endParaRPr lang="es-ES_tradnl" dirty="0"/>
          </a:p>
        </p:txBody>
      </p:sp>
      <p:sp>
        <p:nvSpPr>
          <p:cNvPr id="3" name="2 Marcador de contenido"/>
          <p:cNvSpPr>
            <a:spLocks noGrp="1"/>
          </p:cNvSpPr>
          <p:nvPr>
            <p:ph idx="1"/>
          </p:nvPr>
        </p:nvSpPr>
        <p:spPr>
          <a:solidFill>
            <a:srgbClr val="5CC0FE"/>
          </a:solidFill>
        </p:spPr>
        <p:txBody>
          <a:bodyPr>
            <a:normAutofit fontScale="92500" lnSpcReduction="20000"/>
          </a:bodyPr>
          <a:lstStyle/>
          <a:p>
            <a:r>
              <a:rPr lang="es-ES" dirty="0"/>
              <a:t>El atributo </a:t>
            </a:r>
            <a:r>
              <a:rPr lang="es-ES" dirty="0" err="1" smtClean="0"/>
              <a:t>width</a:t>
            </a:r>
            <a:r>
              <a:rPr lang="es-ES" dirty="0" smtClean="0"/>
              <a:t> le </a:t>
            </a:r>
            <a:r>
              <a:rPr lang="es-ES" dirty="0"/>
              <a:t>dice al navegador cómo escalar la página web.</a:t>
            </a:r>
          </a:p>
          <a:p>
            <a:r>
              <a:rPr lang="es-ES" dirty="0">
                <a:solidFill>
                  <a:schemeClr val="bg1"/>
                </a:solidFill>
                <a:effectLst>
                  <a:glow rad="101600">
                    <a:schemeClr val="tx1">
                      <a:alpha val="60000"/>
                    </a:schemeClr>
                  </a:glow>
                </a:effectLst>
              </a:rPr>
              <a:t>Para un sitio receptivo, el valor </a:t>
            </a:r>
            <a:r>
              <a:rPr lang="es-ES" dirty="0" err="1" smtClean="0">
                <a:solidFill>
                  <a:srgbClr val="FFFF00"/>
                </a:solidFill>
                <a:effectLst>
                  <a:glow rad="101600">
                    <a:schemeClr val="tx1">
                      <a:alpha val="60000"/>
                    </a:schemeClr>
                  </a:glow>
                </a:effectLst>
              </a:rPr>
              <a:t>width</a:t>
            </a:r>
            <a:r>
              <a:rPr lang="es-ES" dirty="0" smtClean="0">
                <a:solidFill>
                  <a:srgbClr val="FFFF00"/>
                </a:solidFill>
                <a:effectLst>
                  <a:glow rad="101600">
                    <a:schemeClr val="tx1">
                      <a:alpha val="60000"/>
                    </a:schemeClr>
                  </a:glow>
                </a:effectLst>
              </a:rPr>
              <a:t> = </a:t>
            </a:r>
            <a:r>
              <a:rPr lang="es-ES" dirty="0" err="1" smtClean="0">
                <a:solidFill>
                  <a:srgbClr val="FFFF00"/>
                </a:solidFill>
                <a:effectLst>
                  <a:glow rad="101600">
                    <a:schemeClr val="tx1">
                      <a:alpha val="60000"/>
                    </a:schemeClr>
                  </a:glow>
                </a:effectLst>
              </a:rPr>
              <a:t>device-width</a:t>
            </a:r>
            <a:r>
              <a:rPr lang="es-ES" dirty="0" smtClean="0">
                <a:solidFill>
                  <a:schemeClr val="bg1"/>
                </a:solidFill>
                <a:effectLst>
                  <a:glow rad="101600">
                    <a:schemeClr val="tx1">
                      <a:alpha val="60000"/>
                    </a:schemeClr>
                  </a:glow>
                </a:effectLst>
              </a:rPr>
              <a:t> le </a:t>
            </a:r>
            <a:r>
              <a:rPr lang="es-ES" dirty="0">
                <a:solidFill>
                  <a:schemeClr val="bg1"/>
                </a:solidFill>
                <a:effectLst>
                  <a:glow rad="101600">
                    <a:schemeClr val="tx1">
                      <a:alpha val="60000"/>
                    </a:schemeClr>
                  </a:glow>
                </a:effectLst>
              </a:rPr>
              <a:t>dice al navegador que muestre la página a </a:t>
            </a:r>
            <a:r>
              <a:rPr lang="es-ES" dirty="0">
                <a:solidFill>
                  <a:srgbClr val="FF0000"/>
                </a:solidFill>
                <a:effectLst>
                  <a:glow rad="101600">
                    <a:schemeClr val="tx1">
                      <a:alpha val="60000"/>
                    </a:schemeClr>
                  </a:glow>
                </a:effectLst>
              </a:rPr>
              <a:t>tamaño completo</a:t>
            </a:r>
            <a:r>
              <a:rPr lang="es-ES" dirty="0">
                <a:solidFill>
                  <a:schemeClr val="bg1"/>
                </a:solidFill>
                <a:effectLst>
                  <a:glow rad="101600">
                    <a:schemeClr val="tx1">
                      <a:alpha val="60000"/>
                    </a:schemeClr>
                  </a:glow>
                </a:effectLst>
              </a:rPr>
              <a:t>, sea cual sea el tamaño</a:t>
            </a:r>
            <a:r>
              <a:rPr lang="es-ES" dirty="0"/>
              <a:t>. </a:t>
            </a:r>
            <a:endParaRPr lang="es-ES" dirty="0" smtClean="0"/>
          </a:p>
          <a:p>
            <a:r>
              <a:rPr lang="es-ES" dirty="0" smtClean="0"/>
              <a:t>El </a:t>
            </a:r>
            <a:r>
              <a:rPr lang="es-ES" dirty="0"/>
              <a:t>navegador está representando la página de modo que el ancho de la ventana gráfica sea el ancho real del dispositivo (es decir, al 100%).</a:t>
            </a:r>
            <a:endParaRPr lang="es-ES_tradnl" dirty="0"/>
          </a:p>
        </p:txBody>
      </p:sp>
    </p:spTree>
    <p:extLst>
      <p:ext uri="{BB962C8B-B14F-4D97-AF65-F5344CB8AC3E}">
        <p14:creationId xmlns:p14="http://schemas.microsoft.com/office/powerpoint/2010/main" val="25035429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5CC0FE"/>
          </a:solidFill>
        </p:spPr>
        <p:txBody>
          <a:bodyPr/>
          <a:lstStyle/>
          <a:p>
            <a:r>
              <a:rPr lang="es-ES_tradnl" dirty="0" err="1" smtClean="0"/>
              <a:t>Width</a:t>
            </a:r>
            <a:r>
              <a:rPr lang="es-ES_tradnl" dirty="0" smtClean="0"/>
              <a:t> …</a:t>
            </a:r>
            <a:endParaRPr lang="es-ES_tradnl" dirty="0"/>
          </a:p>
        </p:txBody>
      </p:sp>
      <p:sp>
        <p:nvSpPr>
          <p:cNvPr id="3" name="2 Marcador de contenido"/>
          <p:cNvSpPr>
            <a:spLocks noGrp="1"/>
          </p:cNvSpPr>
          <p:nvPr>
            <p:ph idx="1"/>
          </p:nvPr>
        </p:nvSpPr>
        <p:spPr>
          <a:solidFill>
            <a:srgbClr val="5CC0FE"/>
          </a:solidFill>
        </p:spPr>
        <p:txBody>
          <a:bodyPr>
            <a:normAutofit fontScale="77500" lnSpcReduction="20000"/>
          </a:bodyPr>
          <a:lstStyle/>
          <a:p>
            <a:r>
              <a:rPr lang="es-ES" dirty="0">
                <a:solidFill>
                  <a:schemeClr val="bg1"/>
                </a:solidFill>
              </a:rPr>
              <a:t>Si el ancho del dispositivo no se especifica en el meta atributo </a:t>
            </a:r>
            <a:r>
              <a:rPr lang="es-ES" dirty="0" smtClean="0">
                <a:solidFill>
                  <a:schemeClr val="bg1"/>
                </a:solidFill>
              </a:rPr>
              <a:t>viewport</a:t>
            </a:r>
            <a:r>
              <a:rPr lang="es-ES" dirty="0" smtClean="0"/>
              <a:t>, entonces </a:t>
            </a:r>
            <a:r>
              <a:rPr lang="es-ES" dirty="0" smtClean="0">
                <a:solidFill>
                  <a:srgbClr val="FFFF00"/>
                </a:solidFill>
              </a:rPr>
              <a:t>el </a:t>
            </a:r>
            <a:r>
              <a:rPr lang="es-ES" dirty="0">
                <a:solidFill>
                  <a:srgbClr val="FFFF00"/>
                </a:solidFill>
              </a:rPr>
              <a:t>dispositivo usará su propia configuración de ventana gráfica predeterminada para representar la página</a:t>
            </a:r>
            <a:r>
              <a:rPr lang="es-ES" dirty="0"/>
              <a:t>. </a:t>
            </a:r>
            <a:endParaRPr lang="es-ES" dirty="0" smtClean="0"/>
          </a:p>
          <a:p>
            <a:r>
              <a:rPr lang="es-ES" dirty="0" smtClean="0"/>
              <a:t>Por </a:t>
            </a:r>
            <a:r>
              <a:rPr lang="es-ES" dirty="0"/>
              <a:t>ejemplo, el ancho predeterminado para </a:t>
            </a:r>
            <a:r>
              <a:rPr lang="es-ES" dirty="0" err="1"/>
              <a:t>iPhones</a:t>
            </a:r>
            <a:r>
              <a:rPr lang="es-ES" dirty="0"/>
              <a:t> es de 980 píxeles. </a:t>
            </a:r>
            <a:endParaRPr lang="es-ES" dirty="0" smtClean="0"/>
          </a:p>
          <a:p>
            <a:r>
              <a:rPr lang="es-ES" dirty="0" smtClean="0"/>
              <a:t>Entonces</a:t>
            </a:r>
            <a:r>
              <a:rPr lang="es-ES" dirty="0"/>
              <a:t>, en la </a:t>
            </a:r>
            <a:r>
              <a:rPr lang="es-ES" dirty="0" smtClean="0"/>
              <a:t>Figura siguiente , </a:t>
            </a:r>
            <a:r>
              <a:rPr lang="es-ES" dirty="0"/>
              <a:t>el navegador muestra la página como si la ventana del navegador tuviera 980 píxeles de ancho, pero luego la reduce a ⅓ del tamaño para que quepa en una pantalla de solo 320 píxeles de ancho.</a:t>
            </a:r>
            <a:endParaRPr lang="es-ES_tradnl" dirty="0"/>
          </a:p>
        </p:txBody>
      </p:sp>
    </p:spTree>
    <p:extLst>
      <p:ext uri="{BB962C8B-B14F-4D97-AF65-F5344CB8AC3E}">
        <p14:creationId xmlns:p14="http://schemas.microsoft.com/office/powerpoint/2010/main" val="39907398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0" y="0"/>
            <a:ext cx="47625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3478"/>
            <a:ext cx="47625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95486"/>
            <a:ext cx="47625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411510"/>
            <a:ext cx="47625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6" y="555526"/>
            <a:ext cx="47625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1600" y="771550"/>
            <a:ext cx="47625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9632" y="1131590"/>
            <a:ext cx="47625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6379" y="1203598"/>
            <a:ext cx="47625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7664" y="1419622"/>
            <a:ext cx="47625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79712" y="1707654"/>
            <a:ext cx="47625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81500" y="-209"/>
            <a:ext cx="47625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7"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11960" y="411510"/>
            <a:ext cx="47625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28914" y="627534"/>
            <a:ext cx="47625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9" name="Picture 1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07904" y="771550"/>
            <a:ext cx="47625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0" name="Picture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91880" y="987411"/>
            <a:ext cx="47625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1" name="Picture 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43931" y="1203598"/>
            <a:ext cx="47625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2" name="Picture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87824" y="1419622"/>
            <a:ext cx="47625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3" name="Picture 1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20802" y="1491630"/>
            <a:ext cx="4762500"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4" name="Picture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352850" y="1846734"/>
            <a:ext cx="4186436" cy="284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5" name="Picture 2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627784" y="2405545"/>
            <a:ext cx="3995570" cy="271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46" name="Picture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90750" y="2542017"/>
            <a:ext cx="3682380" cy="2504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4279265"/>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026"/>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02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028"/>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029"/>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030"/>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031"/>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03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033"/>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034"/>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035"/>
                                        </p:tgtEl>
                                        <p:attrNameLst>
                                          <p:attrName>style.visibility</p:attrName>
                                        </p:attrNameLst>
                                      </p:cBhvr>
                                      <p:to>
                                        <p:strVal val="hidden"/>
                                      </p:to>
                                    </p:set>
                                  </p:childTnLst>
                                </p:cTn>
                              </p:par>
                              <p:par>
                                <p:cTn id="65" presetID="1" presetClass="entr" presetSubtype="0" fill="hold" nodeType="withEffect">
                                  <p:stCondLst>
                                    <p:cond delay="0"/>
                                  </p:stCondLst>
                                  <p:childTnLst>
                                    <p:set>
                                      <p:cBhvr>
                                        <p:cTn id="66" dur="1" fill="hold">
                                          <p:stCondLst>
                                            <p:cond delay="0"/>
                                          </p:stCondLst>
                                        </p:cTn>
                                        <p:tgtEl>
                                          <p:spTgt spid="10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03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3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03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4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04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04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04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4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04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0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5CC0FE"/>
          </a:solidFill>
        </p:spPr>
        <p:txBody>
          <a:bodyPr/>
          <a:lstStyle/>
          <a:p>
            <a:r>
              <a:rPr lang="es-ES_tradnl" dirty="0" err="1" smtClean="0"/>
              <a:t>Width</a:t>
            </a:r>
            <a:r>
              <a:rPr lang="es-ES_tradnl" dirty="0" smtClean="0"/>
              <a:t> …</a:t>
            </a:r>
            <a:endParaRPr lang="es-ES_tradnl" dirty="0"/>
          </a:p>
        </p:txBody>
      </p:sp>
      <p:sp>
        <p:nvSpPr>
          <p:cNvPr id="3" name="2 Marcador de contenido"/>
          <p:cNvSpPr>
            <a:spLocks noGrp="1"/>
          </p:cNvSpPr>
          <p:nvPr>
            <p:ph idx="1"/>
          </p:nvPr>
        </p:nvSpPr>
        <p:spPr>
          <a:solidFill>
            <a:srgbClr val="5CC0FE"/>
          </a:solidFill>
        </p:spPr>
        <p:txBody>
          <a:bodyPr>
            <a:normAutofit fontScale="85000" lnSpcReduction="10000"/>
          </a:bodyPr>
          <a:lstStyle/>
          <a:p>
            <a:r>
              <a:rPr lang="es-ES" b="1" i="1" dirty="0">
                <a:solidFill>
                  <a:srgbClr val="FFFF00"/>
                </a:solidFill>
                <a:effectLst>
                  <a:glow rad="101600">
                    <a:srgbClr val="002060">
                      <a:alpha val="60000"/>
                    </a:srgbClr>
                  </a:glow>
                </a:effectLst>
              </a:rPr>
              <a:t>Si usa </a:t>
            </a:r>
            <a:r>
              <a:rPr lang="es-ES" b="1" i="1" dirty="0" err="1">
                <a:solidFill>
                  <a:srgbClr val="FFFF00"/>
                </a:solidFill>
                <a:effectLst>
                  <a:glow rad="101600">
                    <a:srgbClr val="002060">
                      <a:alpha val="60000"/>
                    </a:srgbClr>
                  </a:glow>
                </a:effectLst>
              </a:rPr>
              <a:t>width</a:t>
            </a:r>
            <a:r>
              <a:rPr lang="es-ES" b="1" i="1" dirty="0">
                <a:solidFill>
                  <a:srgbClr val="FFFF00"/>
                </a:solidFill>
                <a:effectLst>
                  <a:glow rad="101600">
                    <a:srgbClr val="002060">
                      <a:alpha val="60000"/>
                    </a:srgbClr>
                  </a:glow>
                </a:effectLst>
              </a:rPr>
              <a:t> = </a:t>
            </a:r>
            <a:r>
              <a:rPr lang="es-ES" b="1" i="1" dirty="0" err="1">
                <a:solidFill>
                  <a:srgbClr val="FFFF00"/>
                </a:solidFill>
                <a:effectLst>
                  <a:glow rad="101600">
                    <a:srgbClr val="002060">
                      <a:alpha val="60000"/>
                    </a:srgbClr>
                  </a:glow>
                </a:effectLst>
              </a:rPr>
              <a:t>device-width</a:t>
            </a:r>
            <a:r>
              <a:rPr lang="es-ES" b="1" i="1" dirty="0">
                <a:solidFill>
                  <a:srgbClr val="FFFF00"/>
                </a:solidFill>
                <a:effectLst>
                  <a:glow rad="101600">
                    <a:srgbClr val="002060">
                      <a:alpha val="60000"/>
                    </a:srgbClr>
                  </a:glow>
                </a:effectLst>
              </a:rPr>
              <a:t>, el ancho utilizado para representar la página se ajustará automáticamente si el usuario cambia la orientación del dispositivo</a:t>
            </a:r>
            <a:r>
              <a:rPr lang="es-ES" dirty="0"/>
              <a:t>.</a:t>
            </a:r>
          </a:p>
          <a:p>
            <a:r>
              <a:rPr lang="es-ES" dirty="0"/>
              <a:t>Entonces, </a:t>
            </a:r>
            <a:r>
              <a:rPr lang="es-ES" b="1" dirty="0"/>
              <a:t>si el usuario cambia su iPhone de vertical a horizontal</a:t>
            </a:r>
            <a:r>
              <a:rPr lang="es-ES" dirty="0"/>
              <a:t>, la página web que </a:t>
            </a:r>
            <a:r>
              <a:rPr lang="es-ES" dirty="0">
                <a:solidFill>
                  <a:schemeClr val="bg1"/>
                </a:solidFill>
                <a:effectLst>
                  <a:glow rad="101600">
                    <a:srgbClr val="FFFF00">
                      <a:alpha val="60000"/>
                    </a:srgbClr>
                  </a:glow>
                </a:effectLst>
              </a:rPr>
              <a:t>se procesó como 320 píxeles se volverá a renderizar automáticamente para 480 píxeles</a:t>
            </a:r>
            <a:r>
              <a:rPr lang="es-ES" dirty="0"/>
              <a:t>, el ancho de la pantalla mientras sostiene el teléfono horizontalmente.</a:t>
            </a:r>
            <a:endParaRPr lang="es-ES_tradnl" dirty="0"/>
          </a:p>
        </p:txBody>
      </p:sp>
    </p:spTree>
    <p:extLst>
      <p:ext uri="{BB962C8B-B14F-4D97-AF65-F5344CB8AC3E}">
        <p14:creationId xmlns:p14="http://schemas.microsoft.com/office/powerpoint/2010/main" val="130400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5CC0FE"/>
          </a:solidFill>
        </p:spPr>
        <p:txBody>
          <a:bodyPr>
            <a:normAutofit/>
          </a:bodyPr>
          <a:lstStyle/>
          <a:p>
            <a:r>
              <a:rPr lang="es-ES" dirty="0"/>
              <a:t>ESCALA </a:t>
            </a:r>
            <a:r>
              <a:rPr lang="es-ES" dirty="0" smtClean="0"/>
              <a:t>INICIAL </a:t>
            </a:r>
            <a:r>
              <a:rPr lang="es-ES_tradnl" dirty="0" smtClean="0"/>
              <a:t>…</a:t>
            </a:r>
            <a:endParaRPr lang="es-ES_tradnl" dirty="0"/>
          </a:p>
        </p:txBody>
      </p:sp>
      <p:sp>
        <p:nvSpPr>
          <p:cNvPr id="3" name="2 Marcador de contenido"/>
          <p:cNvSpPr>
            <a:spLocks noGrp="1"/>
          </p:cNvSpPr>
          <p:nvPr>
            <p:ph idx="1"/>
          </p:nvPr>
        </p:nvSpPr>
        <p:spPr>
          <a:solidFill>
            <a:srgbClr val="5CC0FE"/>
          </a:solidFill>
        </p:spPr>
        <p:txBody>
          <a:bodyPr>
            <a:normAutofit fontScale="92500" lnSpcReduction="20000"/>
          </a:bodyPr>
          <a:lstStyle/>
          <a:p>
            <a:r>
              <a:rPr lang="es-ES" dirty="0" smtClean="0"/>
              <a:t>El </a:t>
            </a:r>
            <a:r>
              <a:rPr lang="es-ES" dirty="0">
                <a:solidFill>
                  <a:srgbClr val="FFFF00"/>
                </a:solidFill>
              </a:rPr>
              <a:t>atributo </a:t>
            </a:r>
            <a:r>
              <a:rPr lang="es-ES" dirty="0" err="1" smtClean="0">
                <a:solidFill>
                  <a:srgbClr val="FFFF00"/>
                </a:solidFill>
              </a:rPr>
              <a:t>initial-scale</a:t>
            </a:r>
            <a:r>
              <a:rPr lang="es-ES" dirty="0" smtClean="0">
                <a:solidFill>
                  <a:srgbClr val="FFFF00"/>
                </a:solidFill>
              </a:rPr>
              <a:t> </a:t>
            </a:r>
            <a:r>
              <a:rPr lang="es-ES" dirty="0" smtClean="0"/>
              <a:t>le </a:t>
            </a:r>
            <a:r>
              <a:rPr lang="es-ES" dirty="0"/>
              <a:t>dice al navegador cómo escalar la página web cuando se carga por primera vez en la pantalla (es decir, el factor de zoom).</a:t>
            </a:r>
          </a:p>
          <a:p>
            <a:r>
              <a:rPr lang="es-ES" dirty="0">
                <a:solidFill>
                  <a:srgbClr val="FFFF00"/>
                </a:solidFill>
              </a:rPr>
              <a:t>Usar el valor </a:t>
            </a:r>
            <a:r>
              <a:rPr lang="es-ES" dirty="0" err="1">
                <a:solidFill>
                  <a:srgbClr val="FFFF00"/>
                </a:solidFill>
              </a:rPr>
              <a:t>initial-scale</a:t>
            </a:r>
            <a:r>
              <a:rPr lang="es-ES" dirty="0">
                <a:solidFill>
                  <a:srgbClr val="FFFF00"/>
                </a:solidFill>
              </a:rPr>
              <a:t> = 1 significa que la página se representará con el tamaño determinado por el atributo de ancho y no se ampliará ni se ampliará</a:t>
            </a:r>
            <a:r>
              <a:rPr lang="es-ES" dirty="0" smtClean="0"/>
              <a:t>.</a:t>
            </a:r>
            <a:endParaRPr lang="es-ES" dirty="0"/>
          </a:p>
        </p:txBody>
      </p:sp>
    </p:spTree>
    <p:extLst>
      <p:ext uri="{BB962C8B-B14F-4D97-AF65-F5344CB8AC3E}">
        <p14:creationId xmlns:p14="http://schemas.microsoft.com/office/powerpoint/2010/main" val="91700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5CC0FE"/>
          </a:solidFill>
        </p:spPr>
        <p:txBody>
          <a:bodyPr>
            <a:normAutofit/>
          </a:bodyPr>
          <a:lstStyle/>
          <a:p>
            <a:r>
              <a:rPr lang="es-ES" dirty="0"/>
              <a:t>ESCALA </a:t>
            </a:r>
            <a:r>
              <a:rPr lang="es-ES" dirty="0" smtClean="0"/>
              <a:t>INICIAL </a:t>
            </a:r>
            <a:endParaRPr lang="es-ES_tradnl" dirty="0"/>
          </a:p>
        </p:txBody>
      </p:sp>
      <p:sp>
        <p:nvSpPr>
          <p:cNvPr id="3" name="2 Marcador de contenido"/>
          <p:cNvSpPr>
            <a:spLocks noGrp="1"/>
          </p:cNvSpPr>
          <p:nvPr>
            <p:ph idx="1"/>
          </p:nvPr>
        </p:nvSpPr>
        <p:spPr>
          <a:solidFill>
            <a:srgbClr val="5CC0FE"/>
          </a:solidFill>
        </p:spPr>
        <p:txBody>
          <a:bodyPr>
            <a:normAutofit lnSpcReduction="10000"/>
          </a:bodyPr>
          <a:lstStyle/>
          <a:p>
            <a:r>
              <a:rPr lang="es-ES" dirty="0" smtClean="0"/>
              <a:t>Si </a:t>
            </a:r>
            <a:r>
              <a:rPr lang="es-ES" dirty="0"/>
              <a:t>usa un número mayor o menor que 1, la página se ampliará a ese nivel. </a:t>
            </a:r>
            <a:endParaRPr lang="es-ES" dirty="0" smtClean="0"/>
          </a:p>
          <a:p>
            <a:r>
              <a:rPr lang="es-ES" dirty="0" smtClean="0"/>
              <a:t>Por </a:t>
            </a:r>
            <a:r>
              <a:rPr lang="es-ES" dirty="0"/>
              <a:t>ejemplo, un valor inicial de </a:t>
            </a:r>
            <a:r>
              <a:rPr lang="es-ES" b="1" dirty="0">
                <a:solidFill>
                  <a:srgbClr val="FFFF00"/>
                </a:solidFill>
              </a:rPr>
              <a:t>escala = 2 </a:t>
            </a:r>
            <a:r>
              <a:rPr lang="es-ES" dirty="0"/>
              <a:t>significaría que la página se ampliará para ser dos veces más grande que el tamaño real, por lo que </a:t>
            </a:r>
            <a:r>
              <a:rPr lang="es-ES" dirty="0">
                <a:solidFill>
                  <a:srgbClr val="FF0000"/>
                </a:solidFill>
                <a:effectLst>
                  <a:glow rad="101600">
                    <a:schemeClr val="bg1">
                      <a:alpha val="60000"/>
                    </a:schemeClr>
                  </a:glow>
                </a:effectLst>
              </a:rPr>
              <a:t>solo verá la mitad de la página en la pantalla</a:t>
            </a:r>
            <a:r>
              <a:rPr lang="es-ES" dirty="0"/>
              <a:t>.</a:t>
            </a:r>
            <a:endParaRPr lang="es-ES_tradnl" dirty="0"/>
          </a:p>
        </p:txBody>
      </p:sp>
    </p:spTree>
    <p:extLst>
      <p:ext uri="{BB962C8B-B14F-4D97-AF65-F5344CB8AC3E}">
        <p14:creationId xmlns:p14="http://schemas.microsoft.com/office/powerpoint/2010/main" val="30331299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5CC0FE"/>
          </a:solidFill>
        </p:spPr>
        <p:txBody>
          <a:bodyPr>
            <a:normAutofit/>
          </a:bodyPr>
          <a:lstStyle/>
          <a:p>
            <a:r>
              <a:rPr lang="es-ES" dirty="0"/>
              <a:t>[ NOTA ]</a:t>
            </a:r>
            <a:endParaRPr lang="es-ES" dirty="0"/>
          </a:p>
        </p:txBody>
      </p:sp>
      <p:sp>
        <p:nvSpPr>
          <p:cNvPr id="3" name="2 Marcador de contenido"/>
          <p:cNvSpPr>
            <a:spLocks noGrp="1"/>
          </p:cNvSpPr>
          <p:nvPr>
            <p:ph idx="1"/>
          </p:nvPr>
        </p:nvSpPr>
        <p:spPr>
          <a:solidFill>
            <a:srgbClr val="5CC0FE"/>
          </a:solidFill>
        </p:spPr>
        <p:txBody>
          <a:bodyPr>
            <a:normAutofit/>
          </a:bodyPr>
          <a:lstStyle/>
          <a:p>
            <a:r>
              <a:rPr lang="es-ES" dirty="0" smtClean="0"/>
              <a:t>Si </a:t>
            </a:r>
            <a:r>
              <a:rPr lang="es-ES" dirty="0"/>
              <a:t>está trabajando en un </a:t>
            </a:r>
            <a:r>
              <a:rPr lang="es-ES" b="1" dirty="0">
                <a:solidFill>
                  <a:srgbClr val="FFFF00"/>
                </a:solidFill>
              </a:rPr>
              <a:t>sitio web que no </a:t>
            </a:r>
            <a:r>
              <a:rPr lang="es-ES" b="1" dirty="0" smtClean="0">
                <a:solidFill>
                  <a:srgbClr val="FFFF00"/>
                </a:solidFill>
              </a:rPr>
              <a:t>es responsive</a:t>
            </a:r>
            <a:r>
              <a:rPr lang="es-ES" dirty="0" smtClean="0"/>
              <a:t>, </a:t>
            </a:r>
            <a:r>
              <a:rPr lang="es-ES" dirty="0"/>
              <a:t>no incluya el atributo </a:t>
            </a:r>
            <a:r>
              <a:rPr lang="es-ES" b="1" dirty="0" err="1" smtClean="0">
                <a:solidFill>
                  <a:schemeClr val="bg1"/>
                </a:solidFill>
              </a:rPr>
              <a:t>initial-scale</a:t>
            </a:r>
            <a:r>
              <a:rPr lang="es-ES" dirty="0" smtClean="0"/>
              <a:t>, </a:t>
            </a:r>
            <a:r>
              <a:rPr lang="es-ES" dirty="0"/>
              <a:t>ya que </a:t>
            </a:r>
            <a:r>
              <a:rPr lang="es-ES" dirty="0">
                <a:solidFill>
                  <a:schemeClr val="accent6">
                    <a:lumMod val="20000"/>
                    <a:lumOff val="80000"/>
                  </a:schemeClr>
                </a:solidFill>
              </a:rPr>
              <a:t>hará que su sitio se procese en dispositivos móviles de gran tamaño </a:t>
            </a:r>
            <a:r>
              <a:rPr lang="es-ES" dirty="0"/>
              <a:t>pero con zoom para que el usuario </a:t>
            </a:r>
            <a:r>
              <a:rPr lang="es-ES" dirty="0">
                <a:solidFill>
                  <a:srgbClr val="CCFF33"/>
                </a:solidFill>
              </a:rPr>
              <a:t>no pueda ver toda la página de una vez</a:t>
            </a:r>
            <a:r>
              <a:rPr lang="es-ES" dirty="0"/>
              <a:t> .</a:t>
            </a:r>
            <a:endParaRPr lang="es-ES_tradnl" dirty="0"/>
          </a:p>
        </p:txBody>
      </p:sp>
    </p:spTree>
    <p:extLst>
      <p:ext uri="{BB962C8B-B14F-4D97-AF65-F5344CB8AC3E}">
        <p14:creationId xmlns:p14="http://schemas.microsoft.com/office/powerpoint/2010/main" val="30551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8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D9FEA8"/>
          </a:solidFill>
        </p:spPr>
        <p:txBody>
          <a:bodyPr>
            <a:normAutofit/>
          </a:bodyPr>
          <a:lstStyle/>
          <a:p>
            <a:r>
              <a:rPr lang="es-ES_tradnl" b="1" dirty="0"/>
              <a:t>USER-SCALABLE</a:t>
            </a:r>
            <a:endParaRPr lang="es-ES" dirty="0"/>
          </a:p>
        </p:txBody>
      </p:sp>
      <p:sp>
        <p:nvSpPr>
          <p:cNvPr id="3" name="2 Marcador de contenido"/>
          <p:cNvSpPr>
            <a:spLocks noGrp="1"/>
          </p:cNvSpPr>
          <p:nvPr>
            <p:ph idx="1"/>
          </p:nvPr>
        </p:nvSpPr>
        <p:spPr>
          <a:solidFill>
            <a:srgbClr val="D9FEA8"/>
          </a:solidFill>
        </p:spPr>
        <p:txBody>
          <a:bodyPr>
            <a:normAutofit/>
          </a:bodyPr>
          <a:lstStyle/>
          <a:p>
            <a:r>
              <a:rPr lang="es-ES" dirty="0"/>
              <a:t>El valor de </a:t>
            </a:r>
            <a:r>
              <a:rPr lang="es-ES" b="1" dirty="0" err="1" smtClean="0">
                <a:solidFill>
                  <a:srgbClr val="002060"/>
                </a:solidFill>
              </a:rPr>
              <a:t>initial-scale</a:t>
            </a:r>
            <a:r>
              <a:rPr lang="es-ES" dirty="0" smtClean="0"/>
              <a:t> solo </a:t>
            </a:r>
            <a:r>
              <a:rPr lang="es-ES" dirty="0"/>
              <a:t>determina el tamaño de la página </a:t>
            </a:r>
            <a:r>
              <a:rPr lang="es-ES" dirty="0" smtClean="0"/>
              <a:t>web cuando </a:t>
            </a:r>
            <a:r>
              <a:rPr lang="es-ES" dirty="0"/>
              <a:t>se carga por primera vez en la pantalla. </a:t>
            </a:r>
            <a:endParaRPr lang="es-ES" dirty="0" smtClean="0"/>
          </a:p>
          <a:p>
            <a:r>
              <a:rPr lang="es-ES" dirty="0" smtClean="0"/>
              <a:t>Recuerde </a:t>
            </a:r>
            <a:r>
              <a:rPr lang="es-ES" dirty="0"/>
              <a:t>que su dispositivo móvil también ofrece a los usuarios la posibilidad de acercar y alejar</a:t>
            </a:r>
            <a:r>
              <a:rPr lang="es-ES" dirty="0" smtClean="0"/>
              <a:t>.</a:t>
            </a:r>
            <a:endParaRPr lang="es-ES" dirty="0"/>
          </a:p>
        </p:txBody>
      </p:sp>
    </p:spTree>
    <p:extLst>
      <p:ext uri="{BB962C8B-B14F-4D97-AF65-F5344CB8AC3E}">
        <p14:creationId xmlns:p14="http://schemas.microsoft.com/office/powerpoint/2010/main" val="233683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800"/>
                                        <p:tgtEl>
                                          <p:spTgt spid="3">
                                            <p:txEl>
                                              <p:pRg st="0" end="0"/>
                                            </p:txEl>
                                          </p:spTgt>
                                        </p:tgtEl>
                                      </p:cBhvr>
                                    </p:animEffect>
                                  </p:childTnLst>
                                </p:cTn>
                              </p:par>
                            </p:childTnLst>
                          </p:cTn>
                        </p:par>
                        <p:par>
                          <p:cTn id="8" fill="hold">
                            <p:stCondLst>
                              <p:cond delay="24180"/>
                            </p:stCondLst>
                            <p:childTnLst>
                              <p:par>
                                <p:cTn id="9" presetID="10" presetClass="entr" presetSubtype="0" fill="hold" nodeType="afterEffect">
                                  <p:stCondLst>
                                    <p:cond delay="0"/>
                                  </p:stCondLst>
                                  <p:iterate type="wd">
                                    <p:tmPct val="10000"/>
                                  </p:iterate>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8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D9FEA8"/>
          </a:solidFill>
        </p:spPr>
        <p:txBody>
          <a:bodyPr>
            <a:normAutofit/>
          </a:bodyPr>
          <a:lstStyle/>
          <a:p>
            <a:r>
              <a:rPr lang="es-ES_tradnl" b="1" dirty="0"/>
              <a:t>USER-SCALABLE</a:t>
            </a:r>
            <a:endParaRPr lang="es-ES" dirty="0"/>
          </a:p>
        </p:txBody>
      </p:sp>
      <p:sp>
        <p:nvSpPr>
          <p:cNvPr id="3" name="2 Marcador de contenido"/>
          <p:cNvSpPr>
            <a:spLocks noGrp="1"/>
          </p:cNvSpPr>
          <p:nvPr>
            <p:ph idx="1"/>
          </p:nvPr>
        </p:nvSpPr>
        <p:spPr>
          <a:solidFill>
            <a:srgbClr val="D9FEA8"/>
          </a:solidFill>
        </p:spPr>
        <p:txBody>
          <a:bodyPr>
            <a:normAutofit fontScale="92500" lnSpcReduction="10000"/>
          </a:bodyPr>
          <a:lstStyle/>
          <a:p>
            <a:r>
              <a:rPr lang="es-ES" dirty="0" smtClean="0"/>
              <a:t>Existe </a:t>
            </a:r>
            <a:r>
              <a:rPr lang="es-ES" dirty="0"/>
              <a:t>un valor para la ventana gráfica que desactivará la capacidad del usuario para hacer zoom:</a:t>
            </a:r>
          </a:p>
          <a:p>
            <a:r>
              <a:rPr lang="es-ES" dirty="0" err="1" smtClean="0"/>
              <a:t>User-scalable</a:t>
            </a:r>
            <a:r>
              <a:rPr lang="es-ES" dirty="0" smtClean="0"/>
              <a:t> = </a:t>
            </a:r>
            <a:r>
              <a:rPr lang="es-ES" dirty="0"/>
              <a:t>no.</a:t>
            </a:r>
          </a:p>
          <a:p>
            <a:r>
              <a:rPr lang="es-ES" dirty="0"/>
              <a:t>Sin embargo, para la mayoría de los sitios web, debe evitar usar este valor: permita que los usuarios hagan zoom si lo desean. </a:t>
            </a:r>
            <a:endParaRPr lang="es-ES" dirty="0" smtClean="0"/>
          </a:p>
        </p:txBody>
      </p:sp>
    </p:spTree>
    <p:extLst>
      <p:ext uri="{BB962C8B-B14F-4D97-AF65-F5344CB8AC3E}">
        <p14:creationId xmlns:p14="http://schemas.microsoft.com/office/powerpoint/2010/main" val="303448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800"/>
                                        <p:tgtEl>
                                          <p:spTgt spid="3">
                                            <p:txEl>
                                              <p:pRg st="0" end="0"/>
                                            </p:txEl>
                                          </p:spTgt>
                                        </p:tgtEl>
                                      </p:cBhvr>
                                    </p:animEffect>
                                  </p:childTnLst>
                                </p:cTn>
                              </p:par>
                            </p:childTnLst>
                          </p:cTn>
                        </p:par>
                        <p:par>
                          <p:cTn id="8" fill="hold">
                            <p:stCondLst>
                              <p:cond delay="20280"/>
                            </p:stCondLst>
                            <p:childTnLst>
                              <p:par>
                                <p:cTn id="9" presetID="10" presetClass="entr" presetSubtype="0" fill="hold" nodeType="afterEffect">
                                  <p:stCondLst>
                                    <p:cond delay="0"/>
                                  </p:stCondLst>
                                  <p:iterate type="wd">
                                    <p:tmPct val="10000"/>
                                  </p:iterate>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800"/>
                                        <p:tgtEl>
                                          <p:spTgt spid="3">
                                            <p:txEl>
                                              <p:pRg st="1" end="1"/>
                                            </p:txEl>
                                          </p:spTgt>
                                        </p:tgtEl>
                                      </p:cBhvr>
                                    </p:animEffect>
                                  </p:childTnLst>
                                </p:cTn>
                              </p:par>
                            </p:childTnLst>
                          </p:cTn>
                        </p:par>
                        <p:par>
                          <p:cTn id="12" fill="hold">
                            <p:stCondLst>
                              <p:cond delay="30420"/>
                            </p:stCondLst>
                            <p:childTnLst>
                              <p:par>
                                <p:cTn id="13" presetID="10" presetClass="entr" presetSubtype="0" fill="hold" nodeType="afterEffect">
                                  <p:stCondLst>
                                    <p:cond delay="0"/>
                                  </p:stCondLst>
                                  <p:iterate type="wd">
                                    <p:tmPct val="10000"/>
                                  </p:iterate>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78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D9FEA8"/>
          </a:solidFill>
        </p:spPr>
        <p:txBody>
          <a:bodyPr>
            <a:normAutofit/>
          </a:bodyPr>
          <a:lstStyle/>
          <a:p>
            <a:r>
              <a:rPr lang="es-ES_tradnl" b="1" dirty="0"/>
              <a:t>USER-SCALABLE</a:t>
            </a:r>
            <a:endParaRPr lang="es-ES" dirty="0"/>
          </a:p>
        </p:txBody>
      </p:sp>
      <p:sp>
        <p:nvSpPr>
          <p:cNvPr id="3" name="2 Marcador de contenido"/>
          <p:cNvSpPr>
            <a:spLocks noGrp="1"/>
          </p:cNvSpPr>
          <p:nvPr>
            <p:ph idx="1"/>
          </p:nvPr>
        </p:nvSpPr>
        <p:spPr>
          <a:solidFill>
            <a:srgbClr val="D9FEA8"/>
          </a:solidFill>
        </p:spPr>
        <p:txBody>
          <a:bodyPr>
            <a:normAutofit/>
          </a:bodyPr>
          <a:lstStyle/>
          <a:p>
            <a:r>
              <a:rPr lang="es-ES" dirty="0" smtClean="0"/>
              <a:t>Aunque </a:t>
            </a:r>
            <a:r>
              <a:rPr lang="es-ES" dirty="0"/>
              <a:t>un sitio receptivo se cargará a tamaño completo sin importar el ancho de la pantalla, aún puede haber circunstancias en las que los usuarios deseen acercarse, como si tienen dificultades para leer textos pequeños.</a:t>
            </a:r>
            <a:endParaRPr lang="es-ES_tradnl" dirty="0"/>
          </a:p>
        </p:txBody>
      </p:sp>
    </p:spTree>
    <p:extLst>
      <p:ext uri="{BB962C8B-B14F-4D97-AF65-F5344CB8AC3E}">
        <p14:creationId xmlns:p14="http://schemas.microsoft.com/office/powerpoint/2010/main" val="897409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8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D9FEA8"/>
          </a:solidFill>
        </p:spPr>
        <p:txBody>
          <a:bodyPr>
            <a:normAutofit/>
          </a:bodyPr>
          <a:lstStyle/>
          <a:p>
            <a:r>
              <a:rPr lang="es-ES_tradnl" b="1" dirty="0"/>
              <a:t>USER-SCALABLE</a:t>
            </a:r>
            <a:endParaRPr lang="es-ES" dirty="0"/>
          </a:p>
        </p:txBody>
      </p:sp>
      <p:sp>
        <p:nvSpPr>
          <p:cNvPr id="3" name="2 Marcador de contenido"/>
          <p:cNvSpPr>
            <a:spLocks noGrp="1"/>
          </p:cNvSpPr>
          <p:nvPr>
            <p:ph idx="1"/>
          </p:nvPr>
        </p:nvSpPr>
        <p:spPr>
          <a:solidFill>
            <a:srgbClr val="D9FEA8"/>
          </a:solidFill>
        </p:spPr>
        <p:txBody>
          <a:bodyPr>
            <a:normAutofit lnSpcReduction="10000"/>
          </a:bodyPr>
          <a:lstStyle/>
          <a:p>
            <a:r>
              <a:rPr lang="es-ES" b="1" dirty="0">
                <a:solidFill>
                  <a:schemeClr val="accent3">
                    <a:lumMod val="50000"/>
                  </a:schemeClr>
                </a:solidFill>
                <a:effectLst>
                  <a:glow rad="63500">
                    <a:schemeClr val="accent6">
                      <a:satMod val="175000"/>
                      <a:alpha val="40000"/>
                    </a:schemeClr>
                  </a:glow>
                </a:effectLst>
              </a:rPr>
              <a:t>Solo querrá desactivar el zoom en circunstancias muy limitadas, como los juegos creados con </a:t>
            </a:r>
            <a:r>
              <a:rPr lang="es-ES" b="1" dirty="0" smtClean="0">
                <a:solidFill>
                  <a:schemeClr val="accent3">
                    <a:lumMod val="50000"/>
                  </a:schemeClr>
                </a:solidFill>
                <a:effectLst>
                  <a:glow rad="63500">
                    <a:schemeClr val="accent6">
                      <a:satMod val="175000"/>
                      <a:alpha val="40000"/>
                    </a:schemeClr>
                  </a:glow>
                </a:effectLst>
              </a:rPr>
              <a:t>HTML/CSS </a:t>
            </a:r>
            <a:r>
              <a:rPr lang="es-ES" b="1" dirty="0">
                <a:solidFill>
                  <a:schemeClr val="accent3">
                    <a:lumMod val="50000"/>
                  </a:schemeClr>
                </a:solidFill>
                <a:effectLst>
                  <a:glow rad="63500">
                    <a:schemeClr val="accent6">
                      <a:satMod val="175000"/>
                      <a:alpha val="40000"/>
                    </a:schemeClr>
                  </a:glow>
                </a:effectLst>
              </a:rPr>
              <a:t>y algunas otras aplicaciones web</a:t>
            </a:r>
            <a:r>
              <a:rPr lang="es-ES" dirty="0"/>
              <a:t>.</a:t>
            </a:r>
          </a:p>
          <a:p>
            <a:r>
              <a:rPr lang="es-ES" dirty="0"/>
              <a:t>Si no incluye este valor, el valor predeterminado es sí, lo que permite a los usuarios hacer zoom.</a:t>
            </a:r>
            <a:endParaRPr lang="es-ES_tradnl" dirty="0"/>
          </a:p>
        </p:txBody>
      </p:sp>
    </p:spTree>
    <p:extLst>
      <p:ext uri="{BB962C8B-B14F-4D97-AF65-F5344CB8AC3E}">
        <p14:creationId xmlns:p14="http://schemas.microsoft.com/office/powerpoint/2010/main" val="288324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800"/>
                                        <p:tgtEl>
                                          <p:spTgt spid="3">
                                            <p:txEl>
                                              <p:pRg st="0" end="0"/>
                                            </p:txEl>
                                          </p:spTgt>
                                        </p:tgtEl>
                                      </p:cBhvr>
                                    </p:animEffect>
                                  </p:childTnLst>
                                </p:cTn>
                              </p:par>
                            </p:childTnLst>
                          </p:cTn>
                        </p:par>
                        <p:par>
                          <p:cTn id="8" fill="hold">
                            <p:stCondLst>
                              <p:cond delay="24180"/>
                            </p:stCondLst>
                            <p:childTnLst>
                              <p:par>
                                <p:cTn id="9" presetID="10" presetClass="entr" presetSubtype="0" fill="hold" nodeType="afterEffect">
                                  <p:stCondLst>
                                    <p:cond delay="0"/>
                                  </p:stCondLst>
                                  <p:iterate type="wd">
                                    <p:tmPct val="10000"/>
                                  </p:iterate>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8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F8CAAE"/>
          </a:solidFill>
        </p:spPr>
        <p:txBody>
          <a:bodyPr>
            <a:normAutofit/>
          </a:bodyPr>
          <a:lstStyle/>
          <a:p>
            <a:r>
              <a:rPr lang="es-ES_tradnl" b="1" dirty="0" err="1" smtClean="0"/>
              <a:t>Maximum-scale</a:t>
            </a:r>
            <a:endParaRPr lang="es-ES" dirty="0"/>
          </a:p>
        </p:txBody>
      </p:sp>
      <p:sp>
        <p:nvSpPr>
          <p:cNvPr id="3" name="2 Marcador de contenido"/>
          <p:cNvSpPr>
            <a:spLocks noGrp="1"/>
          </p:cNvSpPr>
          <p:nvPr>
            <p:ph idx="1"/>
          </p:nvPr>
        </p:nvSpPr>
        <p:spPr>
          <a:solidFill>
            <a:srgbClr val="F8CAAE"/>
          </a:solidFill>
        </p:spPr>
        <p:txBody>
          <a:bodyPr>
            <a:normAutofit lnSpcReduction="10000"/>
          </a:bodyPr>
          <a:lstStyle/>
          <a:p>
            <a:r>
              <a:rPr lang="es-ES" dirty="0" smtClean="0"/>
              <a:t>También </a:t>
            </a:r>
            <a:r>
              <a:rPr lang="es-ES" dirty="0"/>
              <a:t>puede usar el atributo </a:t>
            </a:r>
            <a:r>
              <a:rPr lang="es-ES" dirty="0" err="1" smtClean="0"/>
              <a:t>width</a:t>
            </a:r>
            <a:r>
              <a:rPr lang="es-ES" dirty="0" smtClean="0"/>
              <a:t> para </a:t>
            </a:r>
            <a:r>
              <a:rPr lang="es-ES" dirty="0"/>
              <a:t>establecer el valor de </a:t>
            </a:r>
            <a:r>
              <a:rPr lang="es-ES" dirty="0" err="1" smtClean="0"/>
              <a:t>maximun-scale</a:t>
            </a:r>
            <a:r>
              <a:rPr lang="es-ES" dirty="0" smtClean="0"/>
              <a:t> </a:t>
            </a:r>
            <a:r>
              <a:rPr lang="es-ES" dirty="0"/>
              <a:t>para la página. </a:t>
            </a:r>
            <a:endParaRPr lang="es-ES" dirty="0" smtClean="0"/>
          </a:p>
          <a:p>
            <a:r>
              <a:rPr lang="es-ES" dirty="0" smtClean="0"/>
              <a:t>Por </a:t>
            </a:r>
            <a:r>
              <a:rPr lang="es-ES" dirty="0"/>
              <a:t>ejemplo, </a:t>
            </a:r>
            <a:r>
              <a:rPr lang="es-ES" dirty="0" err="1" smtClean="0"/>
              <a:t>maximum-scale</a:t>
            </a:r>
            <a:r>
              <a:rPr lang="es-ES" dirty="0" smtClean="0"/>
              <a:t> = </a:t>
            </a:r>
            <a:r>
              <a:rPr lang="es-ES" dirty="0"/>
              <a:t>2 significaría que sus usuarios solo podrían escalar la página al doble del tamaño completo, y luego no les permitiría ampliar más</a:t>
            </a:r>
            <a:r>
              <a:rPr lang="es-ES" dirty="0" smtClean="0"/>
              <a:t>.</a:t>
            </a:r>
            <a:endParaRPr lang="es-ES" dirty="0"/>
          </a:p>
        </p:txBody>
      </p:sp>
    </p:spTree>
    <p:extLst>
      <p:ext uri="{BB962C8B-B14F-4D97-AF65-F5344CB8AC3E}">
        <p14:creationId xmlns:p14="http://schemas.microsoft.com/office/powerpoint/2010/main" val="361548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800"/>
                                        <p:tgtEl>
                                          <p:spTgt spid="3">
                                            <p:txEl>
                                              <p:pRg st="0" end="0"/>
                                            </p:txEl>
                                          </p:spTgt>
                                        </p:tgtEl>
                                      </p:cBhvr>
                                    </p:animEffect>
                                  </p:childTnLst>
                                </p:cTn>
                              </p:par>
                            </p:childTnLst>
                          </p:cTn>
                        </p:par>
                        <p:par>
                          <p:cTn id="8" fill="hold">
                            <p:stCondLst>
                              <p:cond delay="19500"/>
                            </p:stCondLst>
                            <p:childTnLst>
                              <p:par>
                                <p:cTn id="9" presetID="10" presetClass="entr" presetSubtype="0" fill="hold" nodeType="afterEffect">
                                  <p:stCondLst>
                                    <p:cond delay="0"/>
                                  </p:stCondLst>
                                  <p:iterate type="wd">
                                    <p:tmPct val="10000"/>
                                  </p:iterate>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8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F8CAAE"/>
          </a:solidFill>
        </p:spPr>
        <p:txBody>
          <a:bodyPr>
            <a:normAutofit/>
          </a:bodyPr>
          <a:lstStyle/>
          <a:p>
            <a:r>
              <a:rPr lang="es-ES_tradnl" b="1" dirty="0" err="1" smtClean="0"/>
              <a:t>Maximum-scale</a:t>
            </a:r>
            <a:endParaRPr lang="es-ES" dirty="0"/>
          </a:p>
        </p:txBody>
      </p:sp>
      <p:sp>
        <p:nvSpPr>
          <p:cNvPr id="3" name="2 Marcador de contenido"/>
          <p:cNvSpPr>
            <a:spLocks noGrp="1"/>
          </p:cNvSpPr>
          <p:nvPr>
            <p:ph idx="1"/>
          </p:nvPr>
        </p:nvSpPr>
        <p:spPr>
          <a:solidFill>
            <a:srgbClr val="F8CAAE"/>
          </a:solidFill>
        </p:spPr>
        <p:txBody>
          <a:bodyPr>
            <a:normAutofit/>
          </a:bodyPr>
          <a:lstStyle/>
          <a:p>
            <a:r>
              <a:rPr lang="es-ES" dirty="0" smtClean="0"/>
              <a:t>Establecer </a:t>
            </a:r>
            <a:r>
              <a:rPr lang="es-ES" dirty="0" err="1" smtClean="0"/>
              <a:t>maximum-scale</a:t>
            </a:r>
            <a:r>
              <a:rPr lang="es-ES" dirty="0" smtClean="0"/>
              <a:t> = </a:t>
            </a:r>
            <a:r>
              <a:rPr lang="es-ES" dirty="0"/>
              <a:t>1 significaría que el usuario no podría acercarse en absoluto, teniendo el mismo efecto que usar </a:t>
            </a:r>
            <a:r>
              <a:rPr lang="es-ES" dirty="0" err="1" smtClean="0"/>
              <a:t>user-scalable</a:t>
            </a:r>
            <a:r>
              <a:rPr lang="es-ES" dirty="0" smtClean="0"/>
              <a:t> = </a:t>
            </a:r>
            <a:r>
              <a:rPr lang="es-ES" dirty="0"/>
              <a:t>1.</a:t>
            </a:r>
          </a:p>
          <a:p>
            <a:r>
              <a:rPr lang="es-ES" dirty="0"/>
              <a:t>Nuevamente, debe evitar usar este valor, excepto en circunstancias muy limitadas.</a:t>
            </a:r>
            <a:endParaRPr lang="es-ES_tradnl" dirty="0"/>
          </a:p>
        </p:txBody>
      </p:sp>
    </p:spTree>
    <p:extLst>
      <p:ext uri="{BB962C8B-B14F-4D97-AF65-F5344CB8AC3E}">
        <p14:creationId xmlns:p14="http://schemas.microsoft.com/office/powerpoint/2010/main" val="2713084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800"/>
                                        <p:tgtEl>
                                          <p:spTgt spid="3">
                                            <p:txEl>
                                              <p:pRg st="0" end="0"/>
                                            </p:txEl>
                                          </p:spTgt>
                                        </p:tgtEl>
                                      </p:cBhvr>
                                    </p:animEffect>
                                  </p:childTnLst>
                                </p:cTn>
                              </p:par>
                            </p:childTnLst>
                          </p:cTn>
                        </p:par>
                        <p:par>
                          <p:cTn id="8" fill="hold">
                            <p:stCondLst>
                              <p:cond delay="25740"/>
                            </p:stCondLst>
                            <p:childTnLst>
                              <p:par>
                                <p:cTn id="9" presetID="10" presetClass="entr" presetSubtype="0" fill="hold" nodeType="afterEffect">
                                  <p:stCondLst>
                                    <p:cond delay="0"/>
                                  </p:stCondLst>
                                  <p:iterate type="wd">
                                    <p:tmPct val="10000"/>
                                  </p:iterate>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8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solidFill>
            <a:srgbClr val="FFFF99"/>
          </a:solidFill>
        </p:spPr>
        <p:txBody>
          <a:bodyPr/>
          <a:lstStyle/>
          <a:p>
            <a:r>
              <a:rPr lang="es-ES_tradnl" dirty="0" smtClean="0"/>
              <a:t>Parte 2</a:t>
            </a:r>
            <a:endParaRPr lang="es-ES_tradnl" dirty="0"/>
          </a:p>
        </p:txBody>
      </p:sp>
      <p:sp>
        <p:nvSpPr>
          <p:cNvPr id="3" name="2 Subtítulo"/>
          <p:cNvSpPr>
            <a:spLocks noGrp="1"/>
          </p:cNvSpPr>
          <p:nvPr>
            <p:ph type="subTitle" idx="1"/>
          </p:nvPr>
        </p:nvSpPr>
        <p:spPr>
          <a:solidFill>
            <a:srgbClr val="FFFF99"/>
          </a:solidFill>
        </p:spPr>
        <p:txBody>
          <a:bodyPr/>
          <a:lstStyle/>
          <a:p>
            <a:r>
              <a:rPr lang="es-ES_tradnl" dirty="0" smtClean="0"/>
              <a:t>Crear sitios web responsive</a:t>
            </a:r>
            <a:endParaRPr lang="es-ES_tradnl" dirty="0"/>
          </a:p>
        </p:txBody>
      </p:sp>
    </p:spTree>
    <p:extLst>
      <p:ext uri="{BB962C8B-B14F-4D97-AF65-F5344CB8AC3E}">
        <p14:creationId xmlns:p14="http://schemas.microsoft.com/office/powerpoint/2010/main" val="6847263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a:solidFill>
            <a:srgbClr val="CC99FF"/>
          </a:solidFill>
        </p:spPr>
        <p:txBody>
          <a:bodyPr/>
          <a:lstStyle/>
          <a:p>
            <a:r>
              <a:rPr lang="es-ES_tradnl" dirty="0" smtClean="0"/>
              <a:t>HTML5</a:t>
            </a:r>
            <a:endParaRPr lang="es-ES_tradnl" dirty="0"/>
          </a:p>
        </p:txBody>
      </p:sp>
      <p:sp>
        <p:nvSpPr>
          <p:cNvPr id="5" name="4 Subtítulo"/>
          <p:cNvSpPr>
            <a:spLocks noGrp="1"/>
          </p:cNvSpPr>
          <p:nvPr>
            <p:ph type="subTitle" idx="1"/>
          </p:nvPr>
        </p:nvSpPr>
        <p:spPr>
          <a:solidFill>
            <a:srgbClr val="CC99FF"/>
          </a:solidFill>
        </p:spPr>
        <p:txBody>
          <a:bodyPr/>
          <a:lstStyle/>
          <a:p>
            <a:r>
              <a:rPr lang="es-ES" b="1" dirty="0">
                <a:solidFill>
                  <a:schemeClr val="accent6">
                    <a:lumMod val="50000"/>
                  </a:schemeClr>
                </a:solidFill>
              </a:rPr>
              <a:t>Elementos estructurales</a:t>
            </a:r>
          </a:p>
          <a:p>
            <a:endParaRPr lang="es-ES_tradnl" b="1" dirty="0">
              <a:solidFill>
                <a:schemeClr val="accent6">
                  <a:lumMod val="50000"/>
                </a:schemeClr>
              </a:solidFill>
            </a:endParaRPr>
          </a:p>
        </p:txBody>
      </p:sp>
    </p:spTree>
    <p:extLst>
      <p:ext uri="{BB962C8B-B14F-4D97-AF65-F5344CB8AC3E}">
        <p14:creationId xmlns:p14="http://schemas.microsoft.com/office/powerpoint/2010/main" val="26020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CC99FF"/>
          </a:solidFill>
        </p:spPr>
        <p:txBody>
          <a:bodyPr>
            <a:normAutofit/>
          </a:bodyPr>
          <a:lstStyle/>
          <a:p>
            <a:r>
              <a:rPr lang="es-ES" dirty="0"/>
              <a:t>Elementos </a:t>
            </a:r>
            <a:r>
              <a:rPr lang="es-ES" dirty="0" smtClean="0"/>
              <a:t>estructurales …</a:t>
            </a:r>
            <a:endParaRPr lang="es-ES" dirty="0"/>
          </a:p>
        </p:txBody>
      </p:sp>
      <p:sp>
        <p:nvSpPr>
          <p:cNvPr id="3" name="2 Marcador de contenido"/>
          <p:cNvSpPr>
            <a:spLocks noGrp="1"/>
          </p:cNvSpPr>
          <p:nvPr>
            <p:ph idx="1"/>
          </p:nvPr>
        </p:nvSpPr>
        <p:spPr>
          <a:solidFill>
            <a:srgbClr val="CC99FF"/>
          </a:solidFill>
        </p:spPr>
        <p:txBody>
          <a:bodyPr>
            <a:normAutofit lnSpcReduction="10000"/>
          </a:bodyPr>
          <a:lstStyle/>
          <a:p>
            <a:r>
              <a:rPr lang="es-ES" dirty="0" smtClean="0"/>
              <a:t>El </a:t>
            </a:r>
            <a:r>
              <a:rPr lang="es-ES" dirty="0"/>
              <a:t>elemento &lt;</a:t>
            </a:r>
            <a:r>
              <a:rPr lang="es-ES" dirty="0" err="1"/>
              <a:t>body</a:t>
            </a:r>
            <a:r>
              <a:rPr lang="es-ES" dirty="0"/>
              <a:t>&gt; contiene todo el contenido de la página.</a:t>
            </a:r>
          </a:p>
          <a:p>
            <a:r>
              <a:rPr lang="es-ES" dirty="0"/>
              <a:t>Primero, utilizaremos elementos estructurales HTML5 para dividir la página en secciones principales, como </a:t>
            </a:r>
            <a:r>
              <a:rPr lang="es-ES" dirty="0">
                <a:solidFill>
                  <a:srgbClr val="CCFF33"/>
                </a:solidFill>
              </a:rPr>
              <a:t>&lt;header&gt;, &lt;nav&gt; y &lt;footer&gt; </a:t>
            </a:r>
            <a:r>
              <a:rPr lang="es-ES" dirty="0"/>
              <a:t>(se denominan elementos estructurales porque dan la estructura de la página). </a:t>
            </a:r>
            <a:endParaRPr lang="es-ES" dirty="0" smtClean="0"/>
          </a:p>
        </p:txBody>
      </p:sp>
    </p:spTree>
    <p:extLst>
      <p:ext uri="{BB962C8B-B14F-4D97-AF65-F5344CB8AC3E}">
        <p14:creationId xmlns:p14="http://schemas.microsoft.com/office/powerpoint/2010/main" val="405363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800"/>
                                        <p:tgtEl>
                                          <p:spTgt spid="3">
                                            <p:txEl>
                                              <p:pRg st="0" end="0"/>
                                            </p:txEl>
                                          </p:spTgt>
                                        </p:tgtEl>
                                      </p:cBhvr>
                                    </p:animEffect>
                                  </p:childTnLst>
                                </p:cTn>
                              </p:par>
                            </p:childTnLst>
                          </p:cTn>
                        </p:par>
                        <p:par>
                          <p:cTn id="8" fill="hold">
                            <p:stCondLst>
                              <p:cond delay="17160"/>
                            </p:stCondLst>
                            <p:childTnLst>
                              <p:par>
                                <p:cTn id="9" presetID="10" presetClass="entr" presetSubtype="0" fill="hold" nodeType="afterEffect">
                                  <p:stCondLst>
                                    <p:cond delay="0"/>
                                  </p:stCondLst>
                                  <p:iterate type="wd">
                                    <p:tmPct val="10000"/>
                                  </p:iterate>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8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CC99FF"/>
          </a:solidFill>
        </p:spPr>
        <p:txBody>
          <a:bodyPr>
            <a:normAutofit/>
          </a:bodyPr>
          <a:lstStyle/>
          <a:p>
            <a:r>
              <a:rPr lang="es-ES" dirty="0"/>
              <a:t>Elementos </a:t>
            </a:r>
            <a:r>
              <a:rPr lang="es-ES" dirty="0" smtClean="0"/>
              <a:t>estructurales …</a:t>
            </a:r>
            <a:endParaRPr lang="es-ES" dirty="0"/>
          </a:p>
        </p:txBody>
      </p:sp>
      <p:sp>
        <p:nvSpPr>
          <p:cNvPr id="3" name="2 Marcador de contenido"/>
          <p:cNvSpPr>
            <a:spLocks noGrp="1"/>
          </p:cNvSpPr>
          <p:nvPr>
            <p:ph idx="1"/>
          </p:nvPr>
        </p:nvSpPr>
        <p:spPr>
          <a:solidFill>
            <a:srgbClr val="CC99FF"/>
          </a:solidFill>
        </p:spPr>
        <p:txBody>
          <a:bodyPr>
            <a:normAutofit/>
          </a:bodyPr>
          <a:lstStyle/>
          <a:p>
            <a:r>
              <a:rPr lang="es-ES" dirty="0" smtClean="0"/>
              <a:t>Esto </a:t>
            </a:r>
            <a:r>
              <a:rPr lang="es-ES" dirty="0"/>
              <a:t>nos facilita la aplicación de estilos a diferentes partes de la página.</a:t>
            </a:r>
          </a:p>
          <a:p>
            <a:r>
              <a:rPr lang="es-ES" dirty="0"/>
              <a:t>Los elementos para cada sección de la página tienen nombres descriptivos, como &lt;header&gt;, &lt;footer&gt;, &lt;nav&gt; (</a:t>
            </a:r>
            <a:r>
              <a:rPr lang="es-ES" dirty="0" err="1"/>
              <a:t>navigation</a:t>
            </a:r>
            <a:r>
              <a:rPr lang="es-ES" dirty="0"/>
              <a:t>), &lt;</a:t>
            </a:r>
            <a:r>
              <a:rPr lang="es-ES" dirty="0" err="1"/>
              <a:t>section</a:t>
            </a:r>
            <a:r>
              <a:rPr lang="es-ES" dirty="0"/>
              <a:t>&gt; y &lt;</a:t>
            </a:r>
            <a:r>
              <a:rPr lang="es-ES" dirty="0" err="1"/>
              <a:t>aside</a:t>
            </a:r>
            <a:r>
              <a:rPr lang="es-ES" dirty="0" smtClean="0"/>
              <a:t>&gt;.</a:t>
            </a:r>
            <a:endParaRPr lang="es-ES" dirty="0"/>
          </a:p>
        </p:txBody>
      </p:sp>
    </p:spTree>
    <p:extLst>
      <p:ext uri="{BB962C8B-B14F-4D97-AF65-F5344CB8AC3E}">
        <p14:creationId xmlns:p14="http://schemas.microsoft.com/office/powerpoint/2010/main" val="277287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800"/>
                                        <p:tgtEl>
                                          <p:spTgt spid="3">
                                            <p:txEl>
                                              <p:pRg st="0" end="0"/>
                                            </p:txEl>
                                          </p:spTgt>
                                        </p:tgtEl>
                                      </p:cBhvr>
                                    </p:animEffect>
                                  </p:childTnLst>
                                </p:cTn>
                              </p:par>
                            </p:childTnLst>
                          </p:cTn>
                        </p:par>
                        <p:par>
                          <p:cTn id="8" fill="hold">
                            <p:stCondLst>
                              <p:cond delay="17940"/>
                            </p:stCondLst>
                            <p:childTnLst>
                              <p:par>
                                <p:cTn id="9" presetID="10" presetClass="entr" presetSubtype="0" fill="hold" nodeType="afterEffect">
                                  <p:stCondLst>
                                    <p:cond delay="0"/>
                                  </p:stCondLst>
                                  <p:iterate type="wd">
                                    <p:tmPct val="10000"/>
                                  </p:iterate>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8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CC99FF"/>
          </a:solidFill>
        </p:spPr>
        <p:txBody>
          <a:bodyPr>
            <a:normAutofit/>
          </a:bodyPr>
          <a:lstStyle/>
          <a:p>
            <a:r>
              <a:rPr lang="es-ES" dirty="0"/>
              <a:t>Elementos </a:t>
            </a:r>
            <a:r>
              <a:rPr lang="es-ES" dirty="0" smtClean="0"/>
              <a:t>estructurales …</a:t>
            </a:r>
            <a:endParaRPr lang="es-ES" dirty="0"/>
          </a:p>
        </p:txBody>
      </p:sp>
      <p:sp>
        <p:nvSpPr>
          <p:cNvPr id="3" name="2 Marcador de contenido"/>
          <p:cNvSpPr>
            <a:spLocks noGrp="1"/>
          </p:cNvSpPr>
          <p:nvPr>
            <p:ph idx="1"/>
          </p:nvPr>
        </p:nvSpPr>
        <p:spPr>
          <a:solidFill>
            <a:srgbClr val="CC99FF"/>
          </a:solidFill>
        </p:spPr>
        <p:txBody>
          <a:bodyPr>
            <a:normAutofit lnSpcReduction="10000"/>
          </a:bodyPr>
          <a:lstStyle/>
          <a:p>
            <a:r>
              <a:rPr lang="es-ES" dirty="0" smtClean="0"/>
              <a:t>Estos </a:t>
            </a:r>
            <a:r>
              <a:rPr lang="es-ES" dirty="0"/>
              <a:t>elementos son nuevos en HTML5. </a:t>
            </a:r>
            <a:endParaRPr lang="es-ES" dirty="0" smtClean="0"/>
          </a:p>
          <a:p>
            <a:r>
              <a:rPr lang="es-ES" b="1" dirty="0" smtClean="0"/>
              <a:t>Anteriormente</a:t>
            </a:r>
            <a:r>
              <a:rPr lang="es-ES" b="1" dirty="0"/>
              <a:t>, los diseñadores web usaban elementos genéricos como &lt;div&gt; </a:t>
            </a:r>
            <a:r>
              <a:rPr lang="es-ES" dirty="0"/>
              <a:t>(división) para dividir la página en secciones, y luego identificaban cada uno usando una identificación o clase como una forma de apuntar a secciones específicas al aplicar CSS.</a:t>
            </a:r>
            <a:endParaRPr lang="es-ES_tradnl" dirty="0"/>
          </a:p>
        </p:txBody>
      </p:sp>
    </p:spTree>
    <p:extLst>
      <p:ext uri="{BB962C8B-B14F-4D97-AF65-F5344CB8AC3E}">
        <p14:creationId xmlns:p14="http://schemas.microsoft.com/office/powerpoint/2010/main" val="32435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800"/>
                                        <p:tgtEl>
                                          <p:spTgt spid="3">
                                            <p:txEl>
                                              <p:pRg st="0" end="0"/>
                                            </p:txEl>
                                          </p:spTgt>
                                        </p:tgtEl>
                                      </p:cBhvr>
                                    </p:animEffect>
                                  </p:childTnLst>
                                </p:cTn>
                              </p:par>
                            </p:childTnLst>
                          </p:cTn>
                        </p:par>
                        <p:par>
                          <p:cTn id="8" fill="hold">
                            <p:stCondLst>
                              <p:cond delay="12480"/>
                            </p:stCondLst>
                            <p:childTnLst>
                              <p:par>
                                <p:cTn id="9" presetID="10" presetClass="entr" presetSubtype="0" fill="hold" nodeType="afterEffect">
                                  <p:stCondLst>
                                    <p:cond delay="0"/>
                                  </p:stCondLst>
                                  <p:iterate type="wd">
                                    <p:tmPct val="10000"/>
                                  </p:iterate>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78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CC99FF"/>
          </a:solidFill>
        </p:spPr>
        <p:txBody>
          <a:bodyPr>
            <a:normAutofit/>
          </a:bodyPr>
          <a:lstStyle/>
          <a:p>
            <a:r>
              <a:rPr lang="es-ES" dirty="0"/>
              <a:t>Elementos </a:t>
            </a:r>
            <a:r>
              <a:rPr lang="es-ES" dirty="0" smtClean="0"/>
              <a:t>estructurales</a:t>
            </a:r>
            <a:endParaRPr lang="es-ES" dirty="0"/>
          </a:p>
        </p:txBody>
      </p:sp>
      <p:sp>
        <p:nvSpPr>
          <p:cNvPr id="3" name="2 Marcador de contenido"/>
          <p:cNvSpPr>
            <a:spLocks noGrp="1"/>
          </p:cNvSpPr>
          <p:nvPr>
            <p:ph idx="1"/>
          </p:nvPr>
        </p:nvSpPr>
        <p:spPr>
          <a:solidFill>
            <a:srgbClr val="CC99FF"/>
          </a:solidFill>
        </p:spPr>
        <p:txBody>
          <a:bodyPr>
            <a:normAutofit/>
          </a:bodyPr>
          <a:lstStyle/>
          <a:p>
            <a:r>
              <a:rPr lang="es-ES" dirty="0"/>
              <a:t>El uso de elementos estructurales es un ejemplo de lo que se llama </a:t>
            </a:r>
            <a:r>
              <a:rPr lang="es-ES" b="1" dirty="0">
                <a:solidFill>
                  <a:srgbClr val="CCFF33"/>
                </a:solidFill>
              </a:rPr>
              <a:t>marcado semántico</a:t>
            </a:r>
            <a:r>
              <a:rPr lang="es-ES" dirty="0"/>
              <a:t>, que se refiere al uso de elementos que describen con precisión el significado del contenido de la página, en lugar de elementos genéricos como &lt;div&gt;.</a:t>
            </a:r>
            <a:endParaRPr lang="es-ES_tradnl" dirty="0"/>
          </a:p>
        </p:txBody>
      </p:sp>
    </p:spTree>
    <p:extLst>
      <p:ext uri="{BB962C8B-B14F-4D97-AF65-F5344CB8AC3E}">
        <p14:creationId xmlns:p14="http://schemas.microsoft.com/office/powerpoint/2010/main" val="17480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iterate type="wd">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8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solidFill>
            <a:srgbClr val="33CC33"/>
          </a:solidFill>
        </p:spPr>
        <p:txBody>
          <a:bodyPr>
            <a:normAutofit/>
          </a:bodyPr>
          <a:lstStyle/>
          <a:p>
            <a:r>
              <a:rPr lang="es-ES" dirty="0" smtClean="0">
                <a:solidFill>
                  <a:srgbClr val="CCFF33"/>
                </a:solidFill>
              </a:rPr>
              <a:t>Tecnología de asistencia</a:t>
            </a:r>
            <a:endParaRPr lang="es-ES" dirty="0">
              <a:solidFill>
                <a:srgbClr val="CCFF33"/>
              </a:solidFill>
            </a:endParaRPr>
          </a:p>
        </p:txBody>
      </p:sp>
      <p:sp>
        <p:nvSpPr>
          <p:cNvPr id="4" name="3 Subtítulo"/>
          <p:cNvSpPr>
            <a:spLocks noGrp="1"/>
          </p:cNvSpPr>
          <p:nvPr>
            <p:ph type="subTitle" idx="1"/>
          </p:nvPr>
        </p:nvSpPr>
        <p:spPr>
          <a:solidFill>
            <a:srgbClr val="33CC33"/>
          </a:solidFill>
        </p:spPr>
        <p:txBody>
          <a:bodyPr/>
          <a:lstStyle/>
          <a:p>
            <a:r>
              <a:rPr lang="es-ES" dirty="0">
                <a:solidFill>
                  <a:srgbClr val="CCFF33"/>
                </a:solidFill>
              </a:rPr>
              <a:t>Lectores de pantalla </a:t>
            </a:r>
            <a:endParaRPr lang="es-ES_tradnl" dirty="0">
              <a:solidFill>
                <a:srgbClr val="CCFF33"/>
              </a:solidFill>
            </a:endParaRPr>
          </a:p>
        </p:txBody>
      </p:sp>
    </p:spTree>
    <p:extLst>
      <p:ext uri="{BB962C8B-B14F-4D97-AF65-F5344CB8AC3E}">
        <p14:creationId xmlns:p14="http://schemas.microsoft.com/office/powerpoint/2010/main" val="33730105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33CC33"/>
          </a:solidFill>
        </p:spPr>
        <p:txBody>
          <a:bodyPr>
            <a:normAutofit/>
          </a:bodyPr>
          <a:lstStyle/>
          <a:p>
            <a:r>
              <a:rPr lang="es-ES" dirty="0">
                <a:solidFill>
                  <a:srgbClr val="CCFF33"/>
                </a:solidFill>
              </a:rPr>
              <a:t>Lectores de </a:t>
            </a:r>
            <a:r>
              <a:rPr lang="es-ES" dirty="0" smtClean="0">
                <a:solidFill>
                  <a:srgbClr val="CCFF33"/>
                </a:solidFill>
              </a:rPr>
              <a:t>pantalla</a:t>
            </a:r>
            <a:endParaRPr lang="es-ES" dirty="0">
              <a:solidFill>
                <a:srgbClr val="CCFF33"/>
              </a:solidFill>
            </a:endParaRPr>
          </a:p>
        </p:txBody>
      </p:sp>
      <p:sp>
        <p:nvSpPr>
          <p:cNvPr id="4" name="3 Subtítulo"/>
          <p:cNvSpPr>
            <a:spLocks noGrp="1"/>
          </p:cNvSpPr>
          <p:nvPr>
            <p:ph idx="1"/>
          </p:nvPr>
        </p:nvSpPr>
        <p:spPr>
          <a:solidFill>
            <a:srgbClr val="33CC33"/>
          </a:solidFill>
        </p:spPr>
        <p:txBody>
          <a:bodyPr>
            <a:normAutofit fontScale="92500" lnSpcReduction="20000"/>
          </a:bodyPr>
          <a:lstStyle/>
          <a:p>
            <a:r>
              <a:rPr lang="es-ES" dirty="0"/>
              <a:t>Además, los elementos estructurales facilitan que los usuarios naveguen por la página utilizando tecnología de asistencia, como un lector de pantalla, que </a:t>
            </a:r>
            <a:r>
              <a:rPr lang="es-ES" dirty="0">
                <a:solidFill>
                  <a:schemeClr val="bg1"/>
                </a:solidFill>
              </a:rPr>
              <a:t>lee el contenido de la página en voz alta para usuarios ciegos</a:t>
            </a:r>
            <a:r>
              <a:rPr lang="es-ES" dirty="0"/>
              <a:t>, o </a:t>
            </a:r>
            <a:r>
              <a:rPr lang="es-ES" dirty="0">
                <a:solidFill>
                  <a:srgbClr val="CCFF33"/>
                </a:solidFill>
              </a:rPr>
              <a:t>software de comando de voz</a:t>
            </a:r>
            <a:r>
              <a:rPr lang="es-ES" dirty="0"/>
              <a:t>, que permite a los usuarios hablar con la computadora si </a:t>
            </a:r>
            <a:r>
              <a:rPr lang="es-ES" dirty="0" smtClean="0"/>
              <a:t>no pueden usar </a:t>
            </a:r>
            <a:r>
              <a:rPr lang="es-ES" dirty="0"/>
              <a:t>un teclado o mouse (es decir, el usuario puede hablar, "ir a navegar").</a:t>
            </a:r>
            <a:endParaRPr lang="es-ES_tradnl" dirty="0"/>
          </a:p>
        </p:txBody>
      </p:sp>
    </p:spTree>
    <p:extLst>
      <p:ext uri="{BB962C8B-B14F-4D97-AF65-F5344CB8AC3E}">
        <p14:creationId xmlns:p14="http://schemas.microsoft.com/office/powerpoint/2010/main" val="19208793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33CC33"/>
          </a:solidFill>
        </p:spPr>
        <p:txBody>
          <a:bodyPr>
            <a:normAutofit/>
          </a:bodyPr>
          <a:lstStyle/>
          <a:p>
            <a:r>
              <a:rPr lang="es-ES" dirty="0" smtClean="0">
                <a:solidFill>
                  <a:srgbClr val="CCFF33"/>
                </a:solidFill>
              </a:rPr>
              <a:t>Accesibilidad/usabilidad ...</a:t>
            </a:r>
            <a:endParaRPr lang="es-ES" dirty="0">
              <a:solidFill>
                <a:srgbClr val="CCFF33"/>
              </a:solidFill>
            </a:endParaRPr>
          </a:p>
        </p:txBody>
      </p:sp>
      <p:sp>
        <p:nvSpPr>
          <p:cNvPr id="4" name="3 Subtítulo"/>
          <p:cNvSpPr>
            <a:spLocks noGrp="1"/>
          </p:cNvSpPr>
          <p:nvPr>
            <p:ph idx="1"/>
          </p:nvPr>
        </p:nvSpPr>
        <p:spPr>
          <a:solidFill>
            <a:srgbClr val="33CC33"/>
          </a:solidFill>
        </p:spPr>
        <p:txBody>
          <a:bodyPr>
            <a:normAutofit fontScale="85000" lnSpcReduction="20000"/>
          </a:bodyPr>
          <a:lstStyle/>
          <a:p>
            <a:r>
              <a:rPr lang="es-ES" dirty="0"/>
              <a:t>Al crear un sitio web, debe asegurarse de que sea accesible para personas con discapacidades. </a:t>
            </a:r>
            <a:endParaRPr lang="es-ES" dirty="0" smtClean="0"/>
          </a:p>
          <a:p>
            <a:r>
              <a:rPr lang="es-ES" dirty="0" smtClean="0"/>
              <a:t>Más adelante, discutiremos </a:t>
            </a:r>
            <a:r>
              <a:rPr lang="es-ES" dirty="0"/>
              <a:t>la accesibilidad en </a:t>
            </a:r>
            <a:r>
              <a:rPr lang="es-ES" dirty="0" smtClean="0"/>
              <a:t>profundidad. </a:t>
            </a:r>
          </a:p>
          <a:p>
            <a:r>
              <a:rPr lang="es-ES" dirty="0" smtClean="0"/>
              <a:t>La </a:t>
            </a:r>
            <a:r>
              <a:rPr lang="es-ES" dirty="0"/>
              <a:t>accesibilidad web está estrechamente relacionada con la usabilidad. </a:t>
            </a:r>
            <a:endParaRPr lang="es-ES" dirty="0" smtClean="0"/>
          </a:p>
          <a:p>
            <a:r>
              <a:rPr lang="es-ES" dirty="0" smtClean="0"/>
              <a:t>Puede </a:t>
            </a:r>
            <a:r>
              <a:rPr lang="es-ES" dirty="0"/>
              <a:t>obtener más información en “Accesibilidad web y usabilidad trabajando juntos” (</a:t>
            </a:r>
            <a:r>
              <a:rPr lang="es-ES" dirty="0">
                <a:hlinkClick r:id="rId2"/>
              </a:rPr>
              <a:t>http://</a:t>
            </a:r>
            <a:r>
              <a:rPr lang="es-ES" dirty="0" smtClean="0">
                <a:hlinkClick r:id="rId2"/>
              </a:rPr>
              <a:t>www.w3.org/WAI/intro/usable</a:t>
            </a:r>
            <a:r>
              <a:rPr lang="es-ES" dirty="0" smtClean="0"/>
              <a:t>) </a:t>
            </a:r>
            <a:r>
              <a:rPr lang="es-ES" dirty="0"/>
              <a:t>del W3C.</a:t>
            </a:r>
            <a:endParaRPr lang="es-ES_tradnl" dirty="0"/>
          </a:p>
        </p:txBody>
      </p:sp>
    </p:spTree>
    <p:extLst>
      <p:ext uri="{BB962C8B-B14F-4D97-AF65-F5344CB8AC3E}">
        <p14:creationId xmlns:p14="http://schemas.microsoft.com/office/powerpoint/2010/main" val="30181107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33CC33"/>
          </a:solidFill>
        </p:spPr>
        <p:txBody>
          <a:bodyPr>
            <a:normAutofit/>
          </a:bodyPr>
          <a:lstStyle/>
          <a:p>
            <a:r>
              <a:rPr lang="es-ES" dirty="0">
                <a:solidFill>
                  <a:srgbClr val="CCFF33"/>
                </a:solidFill>
              </a:rPr>
              <a:t>WAI-ARIA</a:t>
            </a:r>
            <a:r>
              <a:rPr lang="es-ES" dirty="0" smtClean="0">
                <a:solidFill>
                  <a:srgbClr val="CCFF33"/>
                </a:solidFill>
              </a:rPr>
              <a:t> ...</a:t>
            </a:r>
            <a:endParaRPr lang="es-ES" dirty="0">
              <a:solidFill>
                <a:srgbClr val="CCFF33"/>
              </a:solidFill>
            </a:endParaRPr>
          </a:p>
        </p:txBody>
      </p:sp>
      <p:sp>
        <p:nvSpPr>
          <p:cNvPr id="4" name="3 Subtítulo"/>
          <p:cNvSpPr>
            <a:spLocks noGrp="1"/>
          </p:cNvSpPr>
          <p:nvPr>
            <p:ph idx="1"/>
          </p:nvPr>
        </p:nvSpPr>
        <p:spPr>
          <a:solidFill>
            <a:srgbClr val="33CC33"/>
          </a:solidFill>
        </p:spPr>
        <p:txBody>
          <a:bodyPr>
            <a:normAutofit fontScale="92500" lnSpcReduction="20000"/>
          </a:bodyPr>
          <a:lstStyle/>
          <a:p>
            <a:r>
              <a:rPr lang="es-ES" dirty="0"/>
              <a:t>Sin embargo, no todos los navegadores y lectores de pantalla más antiguos pueden reconocer estos nuevos elementos, por lo que debemos hacer algo extra para acomodarlos.</a:t>
            </a:r>
          </a:p>
          <a:p>
            <a:r>
              <a:rPr lang="es-ES" dirty="0"/>
              <a:t>Antes de que surgieran estos nuevos elementos, ya se había creado una especificación separada para ayudar a que los sitios web sean totalmente accesibles. </a:t>
            </a:r>
            <a:endParaRPr lang="es-ES" dirty="0" smtClean="0"/>
          </a:p>
        </p:txBody>
      </p:sp>
    </p:spTree>
    <p:extLst>
      <p:ext uri="{BB962C8B-B14F-4D97-AF65-F5344CB8AC3E}">
        <p14:creationId xmlns:p14="http://schemas.microsoft.com/office/powerpoint/2010/main" val="42559264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33CC33"/>
          </a:solidFill>
        </p:spPr>
        <p:txBody>
          <a:bodyPr>
            <a:normAutofit/>
          </a:bodyPr>
          <a:lstStyle/>
          <a:p>
            <a:r>
              <a:rPr lang="es-ES" dirty="0">
                <a:solidFill>
                  <a:srgbClr val="CCFF33"/>
                </a:solidFill>
              </a:rPr>
              <a:t>WAI-ARIA</a:t>
            </a:r>
            <a:r>
              <a:rPr lang="es-ES" dirty="0" smtClean="0">
                <a:solidFill>
                  <a:srgbClr val="CCFF33"/>
                </a:solidFill>
              </a:rPr>
              <a:t> ...</a:t>
            </a:r>
            <a:endParaRPr lang="es-ES" dirty="0">
              <a:solidFill>
                <a:srgbClr val="CCFF33"/>
              </a:solidFill>
            </a:endParaRPr>
          </a:p>
        </p:txBody>
      </p:sp>
      <p:sp>
        <p:nvSpPr>
          <p:cNvPr id="4" name="3 Subtítulo"/>
          <p:cNvSpPr>
            <a:spLocks noGrp="1"/>
          </p:cNvSpPr>
          <p:nvPr>
            <p:ph idx="1"/>
          </p:nvPr>
        </p:nvSpPr>
        <p:spPr>
          <a:solidFill>
            <a:srgbClr val="33CC33"/>
          </a:solidFill>
        </p:spPr>
        <p:txBody>
          <a:bodyPr>
            <a:normAutofit fontScale="70000" lnSpcReduction="20000"/>
          </a:bodyPr>
          <a:lstStyle/>
          <a:p>
            <a:r>
              <a:rPr lang="es-ES" dirty="0" smtClean="0">
                <a:solidFill>
                  <a:srgbClr val="CCFF33"/>
                </a:solidFill>
              </a:rPr>
              <a:t>WAI-ARIA</a:t>
            </a:r>
            <a:r>
              <a:rPr lang="es-ES" dirty="0" smtClean="0"/>
              <a:t> </a:t>
            </a:r>
            <a:r>
              <a:rPr lang="es-ES" dirty="0"/>
              <a:t>(Iniciativa de accesibilidad web - Aplicaciones de Internet enriquecidas accesibles) proviene del W3C, la misma organización que nos da estándares para HTML. </a:t>
            </a:r>
            <a:endParaRPr lang="es-ES" dirty="0" smtClean="0"/>
          </a:p>
          <a:p>
            <a:r>
              <a:rPr lang="es-ES" b="1" dirty="0" smtClean="0">
                <a:solidFill>
                  <a:schemeClr val="bg1"/>
                </a:solidFill>
              </a:rPr>
              <a:t>Este </a:t>
            </a:r>
            <a:r>
              <a:rPr lang="es-ES" b="1" dirty="0">
                <a:solidFill>
                  <a:schemeClr val="bg1"/>
                </a:solidFill>
              </a:rPr>
              <a:t>es un conjunto de atributos que se pueden agregar a HTML para proporcionar información y funcionalidad adicionales</a:t>
            </a:r>
            <a:r>
              <a:rPr lang="es-ES" dirty="0"/>
              <a:t>.</a:t>
            </a:r>
          </a:p>
          <a:p>
            <a:r>
              <a:rPr lang="es-ES" b="1" dirty="0">
                <a:solidFill>
                  <a:srgbClr val="D9FEA8"/>
                </a:solidFill>
              </a:rPr>
              <a:t>Parte de WAI-ARIA son </a:t>
            </a:r>
            <a:r>
              <a:rPr lang="es-ES" b="1" dirty="0">
                <a:solidFill>
                  <a:srgbClr val="7030A0"/>
                </a:solidFill>
              </a:rPr>
              <a:t>roles</a:t>
            </a:r>
            <a:r>
              <a:rPr lang="es-ES" b="1" dirty="0">
                <a:solidFill>
                  <a:srgbClr val="D9FEA8"/>
                </a:solidFill>
              </a:rPr>
              <a:t>, que son atributos establecidos en elementos HTML para proporcionar más información sobre para qué se utilizan, incluidos los roles que corresponden a muchos de los nuevos elementos estructurales HTML5</a:t>
            </a:r>
            <a:r>
              <a:rPr lang="es-ES" dirty="0"/>
              <a:t>.</a:t>
            </a:r>
            <a:endParaRPr lang="es-ES_tradnl" dirty="0"/>
          </a:p>
        </p:txBody>
      </p:sp>
    </p:spTree>
    <p:extLst>
      <p:ext uri="{BB962C8B-B14F-4D97-AF65-F5344CB8AC3E}">
        <p14:creationId xmlns:p14="http://schemas.microsoft.com/office/powerpoint/2010/main" val="14679707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a:t>HTML para sitios </a:t>
            </a:r>
            <a:r>
              <a:rPr lang="es-ES" dirty="0" smtClean="0"/>
              <a:t>receptivos …</a:t>
            </a:r>
            <a:endParaRPr lang="es-ES_tradnl" dirty="0"/>
          </a:p>
        </p:txBody>
      </p:sp>
      <p:sp>
        <p:nvSpPr>
          <p:cNvPr id="3" name="2 Marcador de contenido"/>
          <p:cNvSpPr>
            <a:spLocks noGrp="1"/>
          </p:cNvSpPr>
          <p:nvPr>
            <p:ph idx="1"/>
          </p:nvPr>
        </p:nvSpPr>
        <p:spPr/>
        <p:txBody>
          <a:bodyPr>
            <a:normAutofit fontScale="85000" lnSpcReduction="10000"/>
          </a:bodyPr>
          <a:lstStyle/>
          <a:p>
            <a:r>
              <a:rPr lang="es-ES" dirty="0" smtClean="0"/>
              <a:t>Para </a:t>
            </a:r>
            <a:r>
              <a:rPr lang="es-ES" dirty="0"/>
              <a:t>crear un sitio web receptivo, utilizará HTML y </a:t>
            </a:r>
            <a:r>
              <a:rPr lang="es-ES" dirty="0" smtClean="0"/>
              <a:t>CSS (</a:t>
            </a:r>
            <a:r>
              <a:rPr lang="es-ES" dirty="0"/>
              <a:t>con un puñado ocasional de JavaScript también).</a:t>
            </a:r>
          </a:p>
          <a:p>
            <a:r>
              <a:rPr lang="es-ES" dirty="0"/>
              <a:t>Incluso si su trabajo no implica crear el código para sitios web, debe saber un poco sobre lo que está sucediendo "bajo el capó" de los sitios receptivos, así que no se salte </a:t>
            </a:r>
            <a:r>
              <a:rPr lang="es-ES" dirty="0" smtClean="0"/>
              <a:t>las próximas sesiones.</a:t>
            </a:r>
            <a:endParaRPr lang="es-ES" dirty="0"/>
          </a:p>
          <a:p>
            <a:r>
              <a:rPr lang="es-ES" dirty="0"/>
              <a:t>Este </a:t>
            </a:r>
            <a:r>
              <a:rPr lang="es-ES" dirty="0" smtClean="0"/>
              <a:t>tema asume </a:t>
            </a:r>
            <a:r>
              <a:rPr lang="es-ES" dirty="0"/>
              <a:t>que tiene al menos cierta familiaridad básica con HTML. </a:t>
            </a:r>
            <a:endParaRPr lang="es-ES" dirty="0" smtClean="0"/>
          </a:p>
        </p:txBody>
      </p:sp>
    </p:spTree>
    <p:extLst>
      <p:ext uri="{BB962C8B-B14F-4D97-AF65-F5344CB8AC3E}">
        <p14:creationId xmlns:p14="http://schemas.microsoft.com/office/powerpoint/2010/main" val="29894514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33CC33"/>
          </a:solidFill>
        </p:spPr>
        <p:txBody>
          <a:bodyPr>
            <a:normAutofit/>
          </a:bodyPr>
          <a:lstStyle/>
          <a:p>
            <a:r>
              <a:rPr lang="es-ES" dirty="0">
                <a:solidFill>
                  <a:srgbClr val="CCFF33"/>
                </a:solidFill>
              </a:rPr>
              <a:t>WAI-ARIA</a:t>
            </a:r>
            <a:r>
              <a:rPr lang="es-ES" dirty="0" smtClean="0">
                <a:solidFill>
                  <a:srgbClr val="CCFF33"/>
                </a:solidFill>
              </a:rPr>
              <a:t> ...</a:t>
            </a:r>
            <a:endParaRPr lang="es-ES" dirty="0">
              <a:solidFill>
                <a:srgbClr val="CCFF33"/>
              </a:solidFill>
            </a:endParaRPr>
          </a:p>
        </p:txBody>
      </p:sp>
      <p:sp>
        <p:nvSpPr>
          <p:cNvPr id="4" name="3 Subtítulo"/>
          <p:cNvSpPr>
            <a:spLocks noGrp="1"/>
          </p:cNvSpPr>
          <p:nvPr>
            <p:ph idx="1"/>
          </p:nvPr>
        </p:nvSpPr>
        <p:spPr>
          <a:solidFill>
            <a:srgbClr val="33CC33"/>
          </a:solidFill>
        </p:spPr>
        <p:txBody>
          <a:bodyPr>
            <a:normAutofit fontScale="85000" lnSpcReduction="20000"/>
          </a:bodyPr>
          <a:lstStyle/>
          <a:p>
            <a:r>
              <a:rPr lang="es-ES" dirty="0"/>
              <a:t>Los nuevos elementos estructurales son excelentes, porque están integrados en el HTML, pero como no todos los navegadores y lectores de pantalla podrán aprovechar estos elementos, también debemos incluir los atributos de roles WAI-ARIA correspondientes en </a:t>
            </a:r>
            <a:r>
              <a:rPr lang="es-ES" dirty="0" smtClean="0"/>
              <a:t>nuestros elementos estructurales .</a:t>
            </a:r>
            <a:endParaRPr lang="es-ES" dirty="0"/>
          </a:p>
          <a:p>
            <a:r>
              <a:rPr lang="es-ES" dirty="0"/>
              <a:t>Los navegadores más nuevos verán los elementos HTML, mientras que los navegadores más antiguos verán los roles WAI-ARIA</a:t>
            </a:r>
            <a:r>
              <a:rPr lang="es-ES" dirty="0" smtClean="0"/>
              <a:t>.</a:t>
            </a:r>
            <a:endParaRPr lang="es-ES" dirty="0"/>
          </a:p>
        </p:txBody>
      </p:sp>
    </p:spTree>
    <p:extLst>
      <p:ext uri="{BB962C8B-B14F-4D97-AF65-F5344CB8AC3E}">
        <p14:creationId xmlns:p14="http://schemas.microsoft.com/office/powerpoint/2010/main" val="10791230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33CC33"/>
          </a:solidFill>
        </p:spPr>
        <p:txBody>
          <a:bodyPr>
            <a:normAutofit/>
          </a:bodyPr>
          <a:lstStyle/>
          <a:p>
            <a:r>
              <a:rPr lang="es-ES" dirty="0" smtClean="0">
                <a:solidFill>
                  <a:srgbClr val="CCFF33"/>
                </a:solidFill>
              </a:rPr>
              <a:t>WAI-ARIA</a:t>
            </a:r>
            <a:endParaRPr lang="es-ES" dirty="0">
              <a:solidFill>
                <a:srgbClr val="CCFF33"/>
              </a:solidFill>
            </a:endParaRPr>
          </a:p>
        </p:txBody>
      </p:sp>
      <p:sp>
        <p:nvSpPr>
          <p:cNvPr id="4" name="3 Subtítulo"/>
          <p:cNvSpPr>
            <a:spLocks noGrp="1"/>
          </p:cNvSpPr>
          <p:nvPr>
            <p:ph idx="1"/>
          </p:nvPr>
        </p:nvSpPr>
        <p:spPr>
          <a:solidFill>
            <a:srgbClr val="33CC33"/>
          </a:solidFill>
        </p:spPr>
        <p:txBody>
          <a:bodyPr>
            <a:normAutofit/>
          </a:bodyPr>
          <a:lstStyle/>
          <a:p>
            <a:r>
              <a:rPr lang="es-ES" dirty="0" smtClean="0"/>
              <a:t>Incluiré </a:t>
            </a:r>
            <a:r>
              <a:rPr lang="es-ES" dirty="0"/>
              <a:t>los roles de WAI-ARIA a medida que explique cada elemento de la página.</a:t>
            </a:r>
          </a:p>
          <a:p>
            <a:r>
              <a:rPr lang="es-ES" dirty="0"/>
              <a:t>Aunque no son obligatorios, es una buena práctica incluirlos en su código para que sus sitios web sean lo más accesibles posible.</a:t>
            </a:r>
            <a:endParaRPr lang="es-ES_tradnl" dirty="0"/>
          </a:p>
        </p:txBody>
      </p:sp>
    </p:spTree>
    <p:extLst>
      <p:ext uri="{BB962C8B-B14F-4D97-AF65-F5344CB8AC3E}">
        <p14:creationId xmlns:p14="http://schemas.microsoft.com/office/powerpoint/2010/main" val="34768410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33CC33"/>
          </a:solidFill>
        </p:spPr>
        <p:txBody>
          <a:bodyPr>
            <a:normAutofit/>
          </a:bodyPr>
          <a:lstStyle/>
          <a:p>
            <a:r>
              <a:rPr lang="es-ES_tradnl" b="1" dirty="0"/>
              <a:t>&lt;HEADER</a:t>
            </a:r>
            <a:r>
              <a:rPr lang="es-ES_tradnl" b="1" dirty="0" smtClean="0"/>
              <a:t>&gt; …</a:t>
            </a:r>
            <a:endParaRPr lang="es-ES" dirty="0">
              <a:solidFill>
                <a:srgbClr val="CCFF33"/>
              </a:solidFill>
            </a:endParaRPr>
          </a:p>
        </p:txBody>
      </p:sp>
      <p:sp>
        <p:nvSpPr>
          <p:cNvPr id="4" name="3 Subtítulo"/>
          <p:cNvSpPr>
            <a:spLocks noGrp="1"/>
          </p:cNvSpPr>
          <p:nvPr>
            <p:ph idx="1"/>
          </p:nvPr>
        </p:nvSpPr>
        <p:spPr>
          <a:solidFill>
            <a:srgbClr val="33CC33"/>
          </a:solidFill>
        </p:spPr>
        <p:txBody>
          <a:bodyPr>
            <a:normAutofit fontScale="85000" lnSpcReduction="10000"/>
          </a:bodyPr>
          <a:lstStyle/>
          <a:p>
            <a:r>
              <a:rPr lang="es-ES" dirty="0"/>
              <a:t>Generalmente, lo primero en la parte superior de su página, dentro del elemento &lt;</a:t>
            </a:r>
            <a:r>
              <a:rPr lang="es-ES" dirty="0" err="1"/>
              <a:t>body</a:t>
            </a:r>
            <a:r>
              <a:rPr lang="es-ES" dirty="0"/>
              <a:t>&gt;, es el &lt;header&gt;. </a:t>
            </a:r>
            <a:endParaRPr lang="es-ES" dirty="0" smtClean="0"/>
          </a:p>
          <a:p>
            <a:r>
              <a:rPr lang="es-ES" dirty="0" smtClean="0"/>
              <a:t>(</a:t>
            </a:r>
            <a:r>
              <a:rPr lang="es-ES" dirty="0"/>
              <a:t>Tenga en cuenta que &lt;head&gt; y &lt;header&gt; son elementos diferentes, es fácil confundirlos).</a:t>
            </a:r>
          </a:p>
          <a:p>
            <a:r>
              <a:rPr lang="es-ES" dirty="0"/>
              <a:t>De acuerdo con la especificación HTML, el &lt;header&gt; contiene ayudas introductorias y de navegación. </a:t>
            </a:r>
            <a:endParaRPr lang="es-ES" dirty="0" smtClean="0"/>
          </a:p>
          <a:p>
            <a:pPr lvl="1"/>
            <a:r>
              <a:rPr lang="es-ES" dirty="0" smtClean="0"/>
              <a:t>Esto </a:t>
            </a:r>
            <a:r>
              <a:rPr lang="es-ES" dirty="0"/>
              <a:t>puede incluir el </a:t>
            </a:r>
            <a:r>
              <a:rPr lang="es-ES" dirty="0">
                <a:solidFill>
                  <a:srgbClr val="FFFF00"/>
                </a:solidFill>
              </a:rPr>
              <a:t>logotipo</a:t>
            </a:r>
            <a:r>
              <a:rPr lang="es-ES" dirty="0"/>
              <a:t>, el </a:t>
            </a:r>
            <a:r>
              <a:rPr lang="es-ES" dirty="0">
                <a:solidFill>
                  <a:schemeClr val="bg1"/>
                </a:solidFill>
              </a:rPr>
              <a:t>título del sitio</a:t>
            </a:r>
            <a:r>
              <a:rPr lang="es-ES" dirty="0"/>
              <a:t>, la funcionalidad de </a:t>
            </a:r>
            <a:r>
              <a:rPr lang="es-ES" dirty="0">
                <a:solidFill>
                  <a:schemeClr val="accent5">
                    <a:lumMod val="20000"/>
                    <a:lumOff val="80000"/>
                  </a:schemeClr>
                </a:solidFill>
              </a:rPr>
              <a:t>búsqueda</a:t>
            </a:r>
            <a:r>
              <a:rPr lang="es-ES" dirty="0"/>
              <a:t> y la </a:t>
            </a:r>
            <a:r>
              <a:rPr lang="es-ES" dirty="0">
                <a:solidFill>
                  <a:schemeClr val="bg1">
                    <a:lumMod val="95000"/>
                  </a:schemeClr>
                </a:solidFill>
              </a:rPr>
              <a:t>navegación</a:t>
            </a:r>
            <a:r>
              <a:rPr lang="es-ES" dirty="0"/>
              <a:t> principal</a:t>
            </a:r>
            <a:r>
              <a:rPr lang="es-ES" dirty="0" smtClean="0"/>
              <a:t>.</a:t>
            </a:r>
            <a:endParaRPr lang="es-ES" dirty="0"/>
          </a:p>
        </p:txBody>
      </p:sp>
    </p:spTree>
    <p:extLst>
      <p:ext uri="{BB962C8B-B14F-4D97-AF65-F5344CB8AC3E}">
        <p14:creationId xmlns:p14="http://schemas.microsoft.com/office/powerpoint/2010/main" val="12536553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33CC33"/>
          </a:solidFill>
        </p:spPr>
        <p:txBody>
          <a:bodyPr>
            <a:normAutofit/>
          </a:bodyPr>
          <a:lstStyle/>
          <a:p>
            <a:r>
              <a:rPr lang="es-ES_tradnl" b="1" dirty="0"/>
              <a:t>&lt;HEADER</a:t>
            </a:r>
            <a:r>
              <a:rPr lang="es-ES_tradnl" b="1" dirty="0" smtClean="0"/>
              <a:t>&gt; …</a:t>
            </a:r>
            <a:endParaRPr lang="es-ES" dirty="0">
              <a:solidFill>
                <a:srgbClr val="CCFF33"/>
              </a:solidFill>
            </a:endParaRPr>
          </a:p>
        </p:txBody>
      </p:sp>
      <p:sp>
        <p:nvSpPr>
          <p:cNvPr id="4" name="3 Subtítulo"/>
          <p:cNvSpPr>
            <a:spLocks noGrp="1"/>
          </p:cNvSpPr>
          <p:nvPr>
            <p:ph idx="1"/>
          </p:nvPr>
        </p:nvSpPr>
        <p:spPr>
          <a:solidFill>
            <a:srgbClr val="33CC33"/>
          </a:solidFill>
        </p:spPr>
        <p:txBody>
          <a:bodyPr>
            <a:normAutofit fontScale="70000" lnSpcReduction="20000"/>
          </a:bodyPr>
          <a:lstStyle/>
          <a:p>
            <a:r>
              <a:rPr lang="es-ES" dirty="0" smtClean="0"/>
              <a:t>Además </a:t>
            </a:r>
            <a:r>
              <a:rPr lang="es-ES" dirty="0"/>
              <a:t>de tener un encabezado para toda la página, también puede tener </a:t>
            </a:r>
            <a:r>
              <a:rPr lang="es-ES" dirty="0">
                <a:solidFill>
                  <a:schemeClr val="bg1">
                    <a:lumMod val="95000"/>
                  </a:schemeClr>
                </a:solidFill>
              </a:rPr>
              <a:t>&lt;header&gt; s adicionales </a:t>
            </a:r>
            <a:r>
              <a:rPr lang="es-ES" dirty="0" smtClean="0"/>
              <a:t>a lo largo de toda la </a:t>
            </a:r>
            <a:r>
              <a:rPr lang="es-ES" dirty="0"/>
              <a:t>página, que contendrían </a:t>
            </a:r>
            <a:r>
              <a:rPr lang="es-ES" dirty="0">
                <a:solidFill>
                  <a:srgbClr val="FFFF00"/>
                </a:solidFill>
              </a:rPr>
              <a:t>ayudas introductorias y de navegación </a:t>
            </a:r>
            <a:r>
              <a:rPr lang="es-ES" dirty="0"/>
              <a:t>para una sección de página en particular.</a:t>
            </a:r>
          </a:p>
          <a:p>
            <a:r>
              <a:rPr lang="es-ES" dirty="0"/>
              <a:t>El atributo WAI-ARIA correspondiente es el banner, por lo que simplemente agregaría eso como un atributo al &lt;header&gt;:</a:t>
            </a:r>
          </a:p>
          <a:p>
            <a:pPr marL="0" indent="0">
              <a:buNone/>
            </a:pPr>
            <a:r>
              <a:rPr lang="es-ES" dirty="0"/>
              <a:t>&lt;header </a:t>
            </a:r>
            <a:r>
              <a:rPr lang="es-ES" sz="4000" b="1" dirty="0">
                <a:solidFill>
                  <a:srgbClr val="FFFF00"/>
                </a:solidFill>
              </a:rPr>
              <a:t>role = "banner"</a:t>
            </a:r>
            <a:r>
              <a:rPr lang="es-ES" dirty="0"/>
              <a:t>&gt;</a:t>
            </a:r>
          </a:p>
          <a:p>
            <a:pPr marL="0" indent="0">
              <a:buNone/>
            </a:pPr>
            <a:r>
              <a:rPr lang="es-ES" dirty="0" smtClean="0"/>
              <a:t>	...</a:t>
            </a:r>
            <a:endParaRPr lang="es-ES" dirty="0"/>
          </a:p>
          <a:p>
            <a:pPr marL="0" indent="0">
              <a:buNone/>
            </a:pPr>
            <a:r>
              <a:rPr lang="es-ES" dirty="0"/>
              <a:t>&lt;/header&gt;</a:t>
            </a:r>
            <a:endParaRPr lang="es-ES_tradnl" dirty="0"/>
          </a:p>
        </p:txBody>
      </p:sp>
    </p:spTree>
    <p:extLst>
      <p:ext uri="{BB962C8B-B14F-4D97-AF65-F5344CB8AC3E}">
        <p14:creationId xmlns:p14="http://schemas.microsoft.com/office/powerpoint/2010/main" val="35680805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33CC33"/>
          </a:solidFill>
        </p:spPr>
        <p:txBody>
          <a:bodyPr>
            <a:normAutofit/>
          </a:bodyPr>
          <a:lstStyle/>
          <a:p>
            <a:r>
              <a:rPr lang="es-ES_tradnl" b="1" dirty="0" smtClean="0"/>
              <a:t>&lt;NAV&gt; …</a:t>
            </a:r>
            <a:endParaRPr lang="es-ES" dirty="0">
              <a:solidFill>
                <a:srgbClr val="CCFF33"/>
              </a:solidFill>
            </a:endParaRPr>
          </a:p>
        </p:txBody>
      </p:sp>
      <p:sp>
        <p:nvSpPr>
          <p:cNvPr id="4" name="3 Subtítulo"/>
          <p:cNvSpPr>
            <a:spLocks noGrp="1"/>
          </p:cNvSpPr>
          <p:nvPr>
            <p:ph idx="1"/>
          </p:nvPr>
        </p:nvSpPr>
        <p:spPr>
          <a:solidFill>
            <a:srgbClr val="33CC33"/>
          </a:solidFill>
        </p:spPr>
        <p:txBody>
          <a:bodyPr>
            <a:normAutofit fontScale="92500" lnSpcReduction="20000"/>
          </a:bodyPr>
          <a:lstStyle/>
          <a:p>
            <a:r>
              <a:rPr lang="es-ES" dirty="0">
                <a:solidFill>
                  <a:srgbClr val="FFFF00"/>
                </a:solidFill>
              </a:rPr>
              <a:t>La navegación de la página está contenida en un elemento &lt;nav&gt;</a:t>
            </a:r>
            <a:r>
              <a:rPr lang="es-ES" dirty="0"/>
              <a:t>, al igual que cualquier </a:t>
            </a:r>
            <a:r>
              <a:rPr lang="es-ES" dirty="0" smtClean="0"/>
              <a:t>sub navegación </a:t>
            </a:r>
            <a:r>
              <a:rPr lang="es-ES" dirty="0"/>
              <a:t>en la página. </a:t>
            </a:r>
            <a:endParaRPr lang="es-ES" dirty="0" smtClean="0"/>
          </a:p>
          <a:p>
            <a:r>
              <a:rPr lang="es-ES" dirty="0" smtClean="0"/>
              <a:t>A </a:t>
            </a:r>
            <a:r>
              <a:rPr lang="es-ES" dirty="0"/>
              <a:t>menudo tendrá un &lt;nav&gt; dentro del &lt;header&gt;, pero no siempre.</a:t>
            </a:r>
          </a:p>
          <a:p>
            <a:r>
              <a:rPr lang="es-ES" b="1" i="1" dirty="0">
                <a:solidFill>
                  <a:schemeClr val="bg1"/>
                </a:solidFill>
              </a:rPr>
              <a:t>La navegación puede ser enlaces a otras páginas del sitio o enlaces a secciones en la misma página, como en una tabla de contenido</a:t>
            </a:r>
            <a:r>
              <a:rPr lang="es-ES" dirty="0" smtClean="0"/>
              <a:t>.</a:t>
            </a:r>
            <a:endParaRPr lang="es-ES_tradnl" dirty="0"/>
          </a:p>
        </p:txBody>
      </p:sp>
    </p:spTree>
    <p:extLst>
      <p:ext uri="{BB962C8B-B14F-4D97-AF65-F5344CB8AC3E}">
        <p14:creationId xmlns:p14="http://schemas.microsoft.com/office/powerpoint/2010/main" val="9174601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33CC33"/>
          </a:solidFill>
        </p:spPr>
        <p:txBody>
          <a:bodyPr>
            <a:normAutofit/>
          </a:bodyPr>
          <a:lstStyle/>
          <a:p>
            <a:r>
              <a:rPr lang="es-ES_tradnl" b="1" dirty="0" smtClean="0"/>
              <a:t>&lt;NAV&gt; …</a:t>
            </a:r>
            <a:endParaRPr lang="es-ES" dirty="0">
              <a:solidFill>
                <a:srgbClr val="CCFF33"/>
              </a:solidFill>
            </a:endParaRPr>
          </a:p>
        </p:txBody>
      </p:sp>
      <p:sp>
        <p:nvSpPr>
          <p:cNvPr id="4" name="3 Subtítulo"/>
          <p:cNvSpPr>
            <a:spLocks noGrp="1"/>
          </p:cNvSpPr>
          <p:nvPr>
            <p:ph idx="1"/>
          </p:nvPr>
        </p:nvSpPr>
        <p:spPr>
          <a:solidFill>
            <a:srgbClr val="33CC33"/>
          </a:solidFill>
        </p:spPr>
        <p:txBody>
          <a:bodyPr>
            <a:normAutofit lnSpcReduction="10000"/>
          </a:bodyPr>
          <a:lstStyle/>
          <a:p>
            <a:r>
              <a:rPr lang="es-ES" dirty="0" smtClean="0"/>
              <a:t>Puede </a:t>
            </a:r>
            <a:r>
              <a:rPr lang="es-ES" dirty="0"/>
              <a:t>tener más de un &lt;nav&gt; en una página. </a:t>
            </a:r>
            <a:endParaRPr lang="es-ES" dirty="0" smtClean="0"/>
          </a:p>
          <a:p>
            <a:r>
              <a:rPr lang="es-ES" dirty="0" smtClean="0"/>
              <a:t>El </a:t>
            </a:r>
            <a:r>
              <a:rPr lang="es-ES" dirty="0"/>
              <a:t>atributo </a:t>
            </a:r>
            <a:r>
              <a:rPr lang="es-ES" dirty="0" smtClean="0"/>
              <a:t>WAI-ARIA </a:t>
            </a:r>
            <a:r>
              <a:rPr lang="es-ES" dirty="0"/>
              <a:t>correspondiente es </a:t>
            </a:r>
            <a:r>
              <a:rPr lang="es-ES" dirty="0" err="1" smtClean="0"/>
              <a:t>navigation</a:t>
            </a:r>
            <a:r>
              <a:rPr lang="es-ES" dirty="0" smtClean="0"/>
              <a:t>:</a:t>
            </a:r>
            <a:endParaRPr lang="es-ES" dirty="0"/>
          </a:p>
          <a:p>
            <a:pPr marL="0" indent="0">
              <a:buNone/>
            </a:pPr>
            <a:r>
              <a:rPr lang="es-ES" dirty="0"/>
              <a:t>&lt;nav </a:t>
            </a:r>
            <a:r>
              <a:rPr lang="es-ES" dirty="0">
                <a:solidFill>
                  <a:srgbClr val="FFFF00"/>
                </a:solidFill>
              </a:rPr>
              <a:t>role</a:t>
            </a:r>
            <a:r>
              <a:rPr lang="es-ES" dirty="0"/>
              <a:t> = "</a:t>
            </a:r>
            <a:r>
              <a:rPr lang="es-ES" dirty="0" err="1">
                <a:solidFill>
                  <a:schemeClr val="bg1"/>
                </a:solidFill>
              </a:rPr>
              <a:t>navigation</a:t>
            </a:r>
            <a:r>
              <a:rPr lang="es-ES" dirty="0"/>
              <a:t>"&gt;</a:t>
            </a:r>
          </a:p>
          <a:p>
            <a:pPr marL="0" indent="0">
              <a:buNone/>
            </a:pPr>
            <a:r>
              <a:rPr lang="es-ES" dirty="0" smtClean="0"/>
              <a:t>	...</a:t>
            </a:r>
            <a:endParaRPr lang="es-ES" dirty="0"/>
          </a:p>
          <a:p>
            <a:pPr marL="0" indent="0">
              <a:buNone/>
            </a:pPr>
            <a:r>
              <a:rPr lang="es-ES" dirty="0"/>
              <a:t>&lt;/nav&gt;</a:t>
            </a:r>
            <a:endParaRPr lang="es-ES_tradnl" dirty="0"/>
          </a:p>
        </p:txBody>
      </p:sp>
    </p:spTree>
    <p:extLst>
      <p:ext uri="{BB962C8B-B14F-4D97-AF65-F5344CB8AC3E}">
        <p14:creationId xmlns:p14="http://schemas.microsoft.com/office/powerpoint/2010/main" val="29236752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33CC33"/>
          </a:solidFill>
        </p:spPr>
        <p:txBody>
          <a:bodyPr>
            <a:normAutofit/>
          </a:bodyPr>
          <a:lstStyle/>
          <a:p>
            <a:r>
              <a:rPr lang="es-ES_tradnl" b="1" dirty="0" smtClean="0"/>
              <a:t>&lt;FOOTER&gt; …</a:t>
            </a:r>
            <a:endParaRPr lang="es-ES" dirty="0">
              <a:solidFill>
                <a:srgbClr val="CCFF33"/>
              </a:solidFill>
            </a:endParaRPr>
          </a:p>
        </p:txBody>
      </p:sp>
      <p:sp>
        <p:nvSpPr>
          <p:cNvPr id="4" name="3 Subtítulo"/>
          <p:cNvSpPr>
            <a:spLocks noGrp="1"/>
          </p:cNvSpPr>
          <p:nvPr>
            <p:ph idx="1"/>
          </p:nvPr>
        </p:nvSpPr>
        <p:spPr>
          <a:solidFill>
            <a:srgbClr val="33CC33"/>
          </a:solidFill>
        </p:spPr>
        <p:txBody>
          <a:bodyPr>
            <a:normAutofit fontScale="92500" lnSpcReduction="20000"/>
          </a:bodyPr>
          <a:lstStyle/>
          <a:p>
            <a:r>
              <a:rPr lang="es-ES" dirty="0"/>
              <a:t>Un &lt;footer&gt; es una sección en la página, no necesariamente al final, que contiene información sobre el contenido de la página.</a:t>
            </a:r>
          </a:p>
          <a:p>
            <a:r>
              <a:rPr lang="es-ES" dirty="0"/>
              <a:t>Por ejemplo, </a:t>
            </a:r>
            <a:r>
              <a:rPr lang="es-ES" dirty="0">
                <a:solidFill>
                  <a:srgbClr val="FFFF00"/>
                </a:solidFill>
              </a:rPr>
              <a:t>un pie de página puede contener un aviso de derechos de autor, información sobre la página y enlaces a materiales relacionados, como una política de privacidad o una página de contacto</a:t>
            </a:r>
            <a:r>
              <a:rPr lang="es-ES" dirty="0" smtClean="0"/>
              <a:t>.</a:t>
            </a:r>
            <a:endParaRPr lang="es-ES" dirty="0"/>
          </a:p>
        </p:txBody>
      </p:sp>
    </p:spTree>
    <p:extLst>
      <p:ext uri="{BB962C8B-B14F-4D97-AF65-F5344CB8AC3E}">
        <p14:creationId xmlns:p14="http://schemas.microsoft.com/office/powerpoint/2010/main" val="1970757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33CC33"/>
          </a:solidFill>
        </p:spPr>
        <p:txBody>
          <a:bodyPr>
            <a:normAutofit/>
          </a:bodyPr>
          <a:lstStyle/>
          <a:p>
            <a:r>
              <a:rPr lang="es-ES_tradnl" b="1" dirty="0" smtClean="0"/>
              <a:t>&lt;FOOTER&gt; …</a:t>
            </a:r>
            <a:endParaRPr lang="es-ES" dirty="0">
              <a:solidFill>
                <a:srgbClr val="CCFF33"/>
              </a:solidFill>
            </a:endParaRPr>
          </a:p>
        </p:txBody>
      </p:sp>
      <p:sp>
        <p:nvSpPr>
          <p:cNvPr id="4" name="3 Subtítulo"/>
          <p:cNvSpPr>
            <a:spLocks noGrp="1"/>
          </p:cNvSpPr>
          <p:nvPr>
            <p:ph idx="1"/>
          </p:nvPr>
        </p:nvSpPr>
        <p:spPr>
          <a:solidFill>
            <a:srgbClr val="33CC33"/>
          </a:solidFill>
        </p:spPr>
        <p:txBody>
          <a:bodyPr>
            <a:normAutofit fontScale="77500" lnSpcReduction="20000"/>
          </a:bodyPr>
          <a:lstStyle/>
          <a:p>
            <a:r>
              <a:rPr lang="es-ES" dirty="0" smtClean="0"/>
              <a:t>Además </a:t>
            </a:r>
            <a:r>
              <a:rPr lang="es-ES" dirty="0"/>
              <a:t>de tener un pie de página para toda la página, también puede tener pies de página en otra parte de la página, realizando la misma función para secciones de contenido en lugar de toda la página.</a:t>
            </a:r>
          </a:p>
          <a:p>
            <a:r>
              <a:rPr lang="es-ES" b="1" dirty="0">
                <a:solidFill>
                  <a:schemeClr val="bg1"/>
                </a:solidFill>
              </a:rPr>
              <a:t>Puede tener más de un &lt;footer&gt; en una página</a:t>
            </a:r>
            <a:r>
              <a:rPr lang="es-ES" dirty="0"/>
              <a:t>. </a:t>
            </a:r>
            <a:endParaRPr lang="es-ES" dirty="0" smtClean="0"/>
          </a:p>
          <a:p>
            <a:r>
              <a:rPr lang="es-ES" dirty="0" smtClean="0"/>
              <a:t>El </a:t>
            </a:r>
            <a:r>
              <a:rPr lang="es-ES" dirty="0"/>
              <a:t>atributo WAI-ARIA correspondiente es </a:t>
            </a:r>
            <a:r>
              <a:rPr lang="es-ES" dirty="0" err="1">
                <a:solidFill>
                  <a:srgbClr val="FFFF00"/>
                </a:solidFill>
              </a:rPr>
              <a:t>contentinfo</a:t>
            </a:r>
            <a:r>
              <a:rPr lang="es-ES" dirty="0"/>
              <a:t>:</a:t>
            </a:r>
          </a:p>
          <a:p>
            <a:pPr marL="0" indent="0">
              <a:buNone/>
            </a:pPr>
            <a:r>
              <a:rPr lang="es-ES" dirty="0"/>
              <a:t>&lt;footer </a:t>
            </a:r>
            <a:r>
              <a:rPr lang="es-ES" dirty="0">
                <a:solidFill>
                  <a:schemeClr val="bg1"/>
                </a:solidFill>
              </a:rPr>
              <a:t>role</a:t>
            </a:r>
            <a:r>
              <a:rPr lang="es-ES" dirty="0"/>
              <a:t> = "</a:t>
            </a:r>
            <a:r>
              <a:rPr lang="es-ES" dirty="0" err="1">
                <a:solidFill>
                  <a:srgbClr val="FFFF00"/>
                </a:solidFill>
              </a:rPr>
              <a:t>contentinfo</a:t>
            </a:r>
            <a:r>
              <a:rPr lang="es-ES" dirty="0"/>
              <a:t>"&gt;</a:t>
            </a:r>
          </a:p>
          <a:p>
            <a:pPr marL="0" indent="0">
              <a:buNone/>
            </a:pPr>
            <a:r>
              <a:rPr lang="es-ES" dirty="0" smtClean="0"/>
              <a:t>	...</a:t>
            </a:r>
            <a:endParaRPr lang="es-ES" dirty="0"/>
          </a:p>
          <a:p>
            <a:pPr marL="0" indent="0">
              <a:buNone/>
            </a:pPr>
            <a:r>
              <a:rPr lang="es-ES" dirty="0"/>
              <a:t>&lt;/footer&gt;</a:t>
            </a:r>
            <a:endParaRPr lang="es-ES_tradnl" dirty="0"/>
          </a:p>
        </p:txBody>
      </p:sp>
    </p:spTree>
    <p:extLst>
      <p:ext uri="{BB962C8B-B14F-4D97-AF65-F5344CB8AC3E}">
        <p14:creationId xmlns:p14="http://schemas.microsoft.com/office/powerpoint/2010/main" val="29231320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33CC33"/>
          </a:solidFill>
        </p:spPr>
        <p:txBody>
          <a:bodyPr>
            <a:normAutofit/>
          </a:bodyPr>
          <a:lstStyle/>
          <a:p>
            <a:r>
              <a:rPr lang="es-ES_tradnl" b="1" dirty="0" smtClean="0"/>
              <a:t>&lt;ARTICLE&gt; …</a:t>
            </a:r>
            <a:endParaRPr lang="es-ES" dirty="0">
              <a:solidFill>
                <a:srgbClr val="CCFF33"/>
              </a:solidFill>
            </a:endParaRPr>
          </a:p>
        </p:txBody>
      </p:sp>
      <p:sp>
        <p:nvSpPr>
          <p:cNvPr id="4" name="3 Subtítulo"/>
          <p:cNvSpPr>
            <a:spLocks noGrp="1"/>
          </p:cNvSpPr>
          <p:nvPr>
            <p:ph idx="1"/>
          </p:nvPr>
        </p:nvSpPr>
        <p:spPr>
          <a:solidFill>
            <a:srgbClr val="33CC33"/>
          </a:solidFill>
        </p:spPr>
        <p:txBody>
          <a:bodyPr>
            <a:normAutofit fontScale="92500" lnSpcReduction="10000"/>
          </a:bodyPr>
          <a:lstStyle/>
          <a:p>
            <a:r>
              <a:rPr lang="es-ES" dirty="0" smtClean="0"/>
              <a:t>Un </a:t>
            </a:r>
            <a:r>
              <a:rPr lang="es-ES" dirty="0"/>
              <a:t>&lt;artículo&gt; es un contenido autónomo dentro de la página web.</a:t>
            </a:r>
          </a:p>
          <a:p>
            <a:r>
              <a:rPr lang="es-ES" dirty="0"/>
              <a:t>Por ejemplo, podría ser un artículo de periódico, una entrada de blog o una publicación en un foro. </a:t>
            </a:r>
            <a:endParaRPr lang="es-ES" dirty="0" smtClean="0"/>
          </a:p>
          <a:p>
            <a:r>
              <a:rPr lang="es-ES" dirty="0" smtClean="0"/>
              <a:t>Debido </a:t>
            </a:r>
            <a:r>
              <a:rPr lang="es-ES" dirty="0"/>
              <a:t>a que es autónomo, este tipo de contenido podría distribuirse en sindicación, como a través de una fuente RSS</a:t>
            </a:r>
            <a:r>
              <a:rPr lang="es-ES" dirty="0" smtClean="0"/>
              <a:t>.</a:t>
            </a:r>
            <a:endParaRPr lang="es-ES" dirty="0"/>
          </a:p>
        </p:txBody>
      </p:sp>
    </p:spTree>
    <p:extLst>
      <p:ext uri="{BB962C8B-B14F-4D97-AF65-F5344CB8AC3E}">
        <p14:creationId xmlns:p14="http://schemas.microsoft.com/office/powerpoint/2010/main" val="20736712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33CC33"/>
          </a:solidFill>
        </p:spPr>
        <p:txBody>
          <a:bodyPr>
            <a:normAutofit/>
          </a:bodyPr>
          <a:lstStyle/>
          <a:p>
            <a:r>
              <a:rPr lang="es-ES_tradnl" b="1" dirty="0" smtClean="0"/>
              <a:t>&lt;ARTICLE&gt; …</a:t>
            </a:r>
            <a:endParaRPr lang="es-ES" dirty="0">
              <a:solidFill>
                <a:srgbClr val="CCFF33"/>
              </a:solidFill>
            </a:endParaRPr>
          </a:p>
        </p:txBody>
      </p:sp>
      <p:sp>
        <p:nvSpPr>
          <p:cNvPr id="4" name="3 Subtítulo"/>
          <p:cNvSpPr>
            <a:spLocks noGrp="1"/>
          </p:cNvSpPr>
          <p:nvPr>
            <p:ph idx="1"/>
          </p:nvPr>
        </p:nvSpPr>
        <p:spPr>
          <a:solidFill>
            <a:srgbClr val="33CC33"/>
          </a:solidFill>
        </p:spPr>
        <p:txBody>
          <a:bodyPr>
            <a:normAutofit fontScale="92500" lnSpcReduction="10000"/>
          </a:bodyPr>
          <a:lstStyle/>
          <a:p>
            <a:r>
              <a:rPr lang="es-ES" dirty="0" smtClean="0"/>
              <a:t>Puede </a:t>
            </a:r>
            <a:r>
              <a:rPr lang="es-ES" dirty="0"/>
              <a:t>tener más de un &lt;</a:t>
            </a:r>
            <a:r>
              <a:rPr lang="es-ES" dirty="0" smtClean="0"/>
              <a:t>article&gt; </a:t>
            </a:r>
            <a:r>
              <a:rPr lang="es-ES" dirty="0"/>
              <a:t>en una página. </a:t>
            </a:r>
            <a:endParaRPr lang="es-ES" dirty="0" smtClean="0"/>
          </a:p>
          <a:p>
            <a:r>
              <a:rPr lang="es-ES" sz="3900" b="1" dirty="0" smtClean="0">
                <a:solidFill>
                  <a:srgbClr val="FFFF00"/>
                </a:solidFill>
              </a:rPr>
              <a:t>No </a:t>
            </a:r>
            <a:r>
              <a:rPr lang="es-ES" sz="3900" b="1" dirty="0">
                <a:solidFill>
                  <a:srgbClr val="FFFF00"/>
                </a:solidFill>
              </a:rPr>
              <a:t>hay ningún atributo </a:t>
            </a:r>
            <a:r>
              <a:rPr lang="es-ES" sz="3900" b="1" dirty="0" smtClean="0">
                <a:solidFill>
                  <a:srgbClr val="FFFF00"/>
                </a:solidFill>
              </a:rPr>
              <a:t>WAI-ARIA </a:t>
            </a:r>
            <a:r>
              <a:rPr lang="es-ES" sz="3900" b="1" dirty="0">
                <a:solidFill>
                  <a:srgbClr val="FFFF00"/>
                </a:solidFill>
              </a:rPr>
              <a:t>que coincida con &lt;</a:t>
            </a:r>
            <a:r>
              <a:rPr lang="es-ES" sz="3900" b="1" dirty="0" smtClean="0">
                <a:solidFill>
                  <a:srgbClr val="FFFF00"/>
                </a:solidFill>
              </a:rPr>
              <a:t>article&gt;:</a:t>
            </a:r>
            <a:endParaRPr lang="es-ES" sz="3900" b="1" dirty="0">
              <a:solidFill>
                <a:srgbClr val="FFFF00"/>
              </a:solidFill>
            </a:endParaRPr>
          </a:p>
          <a:p>
            <a:pPr marL="0" indent="0">
              <a:buNone/>
            </a:pPr>
            <a:r>
              <a:rPr lang="es-ES" dirty="0"/>
              <a:t>&lt;artículo&gt;</a:t>
            </a:r>
          </a:p>
          <a:p>
            <a:pPr marL="0" indent="0">
              <a:buNone/>
            </a:pPr>
            <a:r>
              <a:rPr lang="es-ES" dirty="0"/>
              <a:t>...</a:t>
            </a:r>
          </a:p>
          <a:p>
            <a:pPr marL="0" indent="0">
              <a:buNone/>
            </a:pPr>
            <a:r>
              <a:rPr lang="es-ES" dirty="0"/>
              <a:t>&lt;/article&gt;</a:t>
            </a:r>
            <a:endParaRPr lang="es-ES_tradnl" dirty="0"/>
          </a:p>
        </p:txBody>
      </p:sp>
    </p:spTree>
    <p:extLst>
      <p:ext uri="{BB962C8B-B14F-4D97-AF65-F5344CB8AC3E}">
        <p14:creationId xmlns:p14="http://schemas.microsoft.com/office/powerpoint/2010/main" val="23862149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a:t>HTML para sitios </a:t>
            </a:r>
            <a:r>
              <a:rPr lang="es-ES" dirty="0" smtClean="0"/>
              <a:t>receptivos …</a:t>
            </a:r>
            <a:endParaRPr lang="es-ES_tradnl" dirty="0"/>
          </a:p>
        </p:txBody>
      </p:sp>
      <p:sp>
        <p:nvSpPr>
          <p:cNvPr id="3" name="2 Marcador de contenido"/>
          <p:cNvSpPr>
            <a:spLocks noGrp="1"/>
          </p:cNvSpPr>
          <p:nvPr>
            <p:ph idx="1"/>
          </p:nvPr>
        </p:nvSpPr>
        <p:spPr/>
        <p:txBody>
          <a:bodyPr>
            <a:normAutofit fontScale="85000" lnSpcReduction="20000"/>
          </a:bodyPr>
          <a:lstStyle/>
          <a:p>
            <a:r>
              <a:rPr lang="es-ES" dirty="0" smtClean="0"/>
              <a:t>Si </a:t>
            </a:r>
            <a:r>
              <a:rPr lang="es-ES" dirty="0"/>
              <a:t>no eres un programador, no tienes que entender exactamente cómo funciona todo, solo ten una idea general.</a:t>
            </a:r>
          </a:p>
          <a:p>
            <a:r>
              <a:rPr lang="es-ES" dirty="0"/>
              <a:t>Incluso si tiene mucha experiencia con HTML, habrá conceptos abordados en este capítulo con los que quizás no esté familiarizado, como el atributo de ventana gráfica y la creación de una página web utilizando los elementos estructurales que son nuevos en HTML5</a:t>
            </a:r>
            <a:r>
              <a:rPr lang="es-ES" dirty="0" smtClean="0"/>
              <a:t>.</a:t>
            </a:r>
            <a:endParaRPr lang="es-ES" dirty="0"/>
          </a:p>
        </p:txBody>
      </p:sp>
    </p:spTree>
    <p:extLst>
      <p:ext uri="{BB962C8B-B14F-4D97-AF65-F5344CB8AC3E}">
        <p14:creationId xmlns:p14="http://schemas.microsoft.com/office/powerpoint/2010/main" val="42325103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33CC33"/>
          </a:solidFill>
        </p:spPr>
        <p:txBody>
          <a:bodyPr>
            <a:normAutofit/>
          </a:bodyPr>
          <a:lstStyle/>
          <a:p>
            <a:r>
              <a:rPr lang="es-ES_tradnl" b="1" dirty="0"/>
              <a:t>&lt;</a:t>
            </a:r>
            <a:r>
              <a:rPr lang="es-ES_tradnl" b="1"/>
              <a:t>ASIDE</a:t>
            </a:r>
            <a:r>
              <a:rPr lang="es-ES_tradnl" b="1" smtClean="0"/>
              <a:t>&gt;</a:t>
            </a:r>
            <a:endParaRPr lang="es-ES" dirty="0">
              <a:solidFill>
                <a:srgbClr val="CCFF33"/>
              </a:solidFill>
            </a:endParaRPr>
          </a:p>
        </p:txBody>
      </p:sp>
      <p:sp>
        <p:nvSpPr>
          <p:cNvPr id="4" name="3 Subtítulo"/>
          <p:cNvSpPr>
            <a:spLocks noGrp="1"/>
          </p:cNvSpPr>
          <p:nvPr>
            <p:ph idx="1"/>
          </p:nvPr>
        </p:nvSpPr>
        <p:spPr>
          <a:solidFill>
            <a:srgbClr val="33CC33"/>
          </a:solidFill>
        </p:spPr>
        <p:txBody>
          <a:bodyPr>
            <a:normAutofit fontScale="70000" lnSpcReduction="20000"/>
          </a:bodyPr>
          <a:lstStyle/>
          <a:p>
            <a:r>
              <a:rPr lang="es-ES" dirty="0"/>
              <a:t>Un &lt;</a:t>
            </a:r>
            <a:r>
              <a:rPr lang="es-ES" dirty="0" err="1"/>
              <a:t>aside</a:t>
            </a:r>
            <a:r>
              <a:rPr lang="es-ES" dirty="0"/>
              <a:t>&gt; se usa para contenido secundario, ya sea relacionado con el sitio o la página en su conjunto (por ejemplo, un </a:t>
            </a:r>
            <a:r>
              <a:rPr lang="es-ES" dirty="0" err="1"/>
              <a:t>blogroll</a:t>
            </a:r>
            <a:r>
              <a:rPr lang="es-ES" dirty="0"/>
              <a:t>) o, si está anidado dentro de un &lt;</a:t>
            </a:r>
            <a:r>
              <a:rPr lang="es-ES" dirty="0" smtClean="0"/>
              <a:t>article&gt;, </a:t>
            </a:r>
            <a:r>
              <a:rPr lang="es-ES" dirty="0"/>
              <a:t>relacionado con ese artículo (por ejemplo, un </a:t>
            </a:r>
            <a:r>
              <a:rPr lang="es-ES" dirty="0">
                <a:solidFill>
                  <a:srgbClr val="FFFF00"/>
                </a:solidFill>
              </a:rPr>
              <a:t>glosario</a:t>
            </a:r>
            <a:r>
              <a:rPr lang="es-ES" dirty="0"/>
              <a:t>).</a:t>
            </a:r>
          </a:p>
          <a:p>
            <a:r>
              <a:rPr lang="es-ES" dirty="0"/>
              <a:t>Puede tener más de un &lt;</a:t>
            </a:r>
            <a:r>
              <a:rPr lang="es-ES" dirty="0" err="1"/>
              <a:t>aside</a:t>
            </a:r>
            <a:r>
              <a:rPr lang="es-ES" dirty="0"/>
              <a:t>&gt; en una página. </a:t>
            </a:r>
            <a:endParaRPr lang="es-ES" dirty="0" smtClean="0"/>
          </a:p>
          <a:p>
            <a:r>
              <a:rPr lang="es-ES" dirty="0" smtClean="0"/>
              <a:t>El </a:t>
            </a:r>
            <a:r>
              <a:rPr lang="es-ES" dirty="0"/>
              <a:t>atributo WAI-ARIA correspondiente es </a:t>
            </a:r>
            <a:r>
              <a:rPr lang="es-ES" dirty="0" err="1" smtClean="0">
                <a:solidFill>
                  <a:srgbClr val="FFFF00"/>
                </a:solidFill>
              </a:rPr>
              <a:t>complementary</a:t>
            </a:r>
            <a:r>
              <a:rPr lang="es-ES" dirty="0" smtClean="0"/>
              <a:t>:</a:t>
            </a:r>
            <a:endParaRPr lang="es-ES" dirty="0"/>
          </a:p>
          <a:p>
            <a:pPr marL="0" indent="0">
              <a:buNone/>
            </a:pPr>
            <a:r>
              <a:rPr lang="es-ES" dirty="0"/>
              <a:t>&lt;</a:t>
            </a:r>
            <a:r>
              <a:rPr lang="es-ES" dirty="0" err="1"/>
              <a:t>aside</a:t>
            </a:r>
            <a:r>
              <a:rPr lang="es-ES" dirty="0"/>
              <a:t> role = "</a:t>
            </a:r>
            <a:r>
              <a:rPr lang="es-ES" dirty="0" err="1" smtClean="0">
                <a:solidFill>
                  <a:srgbClr val="FFFF00"/>
                </a:solidFill>
              </a:rPr>
              <a:t>complementary</a:t>
            </a:r>
            <a:r>
              <a:rPr lang="es-ES" dirty="0" smtClean="0"/>
              <a:t>"&gt;</a:t>
            </a:r>
            <a:endParaRPr lang="es-ES" dirty="0"/>
          </a:p>
          <a:p>
            <a:pPr marL="0" indent="0">
              <a:buNone/>
            </a:pPr>
            <a:r>
              <a:rPr lang="es-ES" dirty="0" smtClean="0"/>
              <a:t>	...</a:t>
            </a:r>
            <a:endParaRPr lang="es-ES" dirty="0"/>
          </a:p>
          <a:p>
            <a:pPr marL="0" indent="0">
              <a:buNone/>
            </a:pPr>
            <a:r>
              <a:rPr lang="es-ES" dirty="0"/>
              <a:t>&lt;/</a:t>
            </a:r>
            <a:r>
              <a:rPr lang="es-ES" dirty="0" err="1"/>
              <a:t>aside</a:t>
            </a:r>
            <a:r>
              <a:rPr lang="es-ES" dirty="0"/>
              <a:t>&gt;</a:t>
            </a:r>
            <a:endParaRPr lang="es-ES_tradnl" dirty="0"/>
          </a:p>
        </p:txBody>
      </p:sp>
    </p:spTree>
    <p:extLst>
      <p:ext uri="{BB962C8B-B14F-4D97-AF65-F5344CB8AC3E}">
        <p14:creationId xmlns:p14="http://schemas.microsoft.com/office/powerpoint/2010/main" val="34223440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2037" y="0"/>
            <a:ext cx="3979925" cy="5143500"/>
          </a:xfrm>
          <a:prstGeom prst="rect">
            <a:avLst/>
          </a:prstGeom>
        </p:spPr>
      </p:pic>
    </p:spTree>
    <p:extLst>
      <p:ext uri="{BB962C8B-B14F-4D97-AF65-F5344CB8AC3E}">
        <p14:creationId xmlns:p14="http://schemas.microsoft.com/office/powerpoint/2010/main" val="30531822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a:t>HTML para sitios </a:t>
            </a:r>
            <a:r>
              <a:rPr lang="es-ES" dirty="0" smtClean="0"/>
              <a:t>receptivos …</a:t>
            </a:r>
            <a:endParaRPr lang="es-ES_tradnl" dirty="0"/>
          </a:p>
        </p:txBody>
      </p:sp>
      <p:sp>
        <p:nvSpPr>
          <p:cNvPr id="3" name="2 Marcador de contenido"/>
          <p:cNvSpPr>
            <a:spLocks noGrp="1"/>
          </p:cNvSpPr>
          <p:nvPr>
            <p:ph idx="1"/>
          </p:nvPr>
        </p:nvSpPr>
        <p:spPr/>
        <p:txBody>
          <a:bodyPr>
            <a:normAutofit fontScale="92500" lnSpcReduction="20000"/>
          </a:bodyPr>
          <a:lstStyle/>
          <a:p>
            <a:r>
              <a:rPr lang="es-ES" dirty="0" smtClean="0"/>
              <a:t>Es </a:t>
            </a:r>
            <a:r>
              <a:rPr lang="es-ES" dirty="0"/>
              <a:t>posible que otros conceptos, como </a:t>
            </a:r>
            <a:r>
              <a:rPr lang="es-ES" dirty="0" err="1"/>
              <a:t>doctype</a:t>
            </a:r>
            <a:r>
              <a:rPr lang="es-ES" dirty="0"/>
              <a:t> y </a:t>
            </a:r>
            <a:r>
              <a:rPr lang="es-ES" dirty="0" err="1"/>
              <a:t>charset</a:t>
            </a:r>
            <a:r>
              <a:rPr lang="es-ES" dirty="0"/>
              <a:t>, no sean nuevos para usted, pero se abordan aquí porque son necesarios para comprender cómo configurar correctamente una página HTML para un sitio web receptivo.</a:t>
            </a:r>
          </a:p>
          <a:p>
            <a:r>
              <a:rPr lang="es-ES" dirty="0"/>
              <a:t>En este </a:t>
            </a:r>
            <a:r>
              <a:rPr lang="es-ES" dirty="0" smtClean="0"/>
              <a:t>tema, </a:t>
            </a:r>
            <a:r>
              <a:rPr lang="es-ES" dirty="0"/>
              <a:t>también veremos versiones de HTML y lo que significa que usará HTML5 para crear sitios web. </a:t>
            </a:r>
            <a:endParaRPr lang="es-ES" dirty="0" smtClean="0"/>
          </a:p>
        </p:txBody>
      </p:sp>
    </p:spTree>
    <p:extLst>
      <p:ext uri="{BB962C8B-B14F-4D97-AF65-F5344CB8AC3E}">
        <p14:creationId xmlns:p14="http://schemas.microsoft.com/office/powerpoint/2010/main" val="26202166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ES" dirty="0"/>
              <a:t>HTML para sitios </a:t>
            </a:r>
            <a:r>
              <a:rPr lang="es-ES" dirty="0" smtClean="0"/>
              <a:t>receptivos</a:t>
            </a:r>
            <a:endParaRPr lang="es-ES_tradnl" dirty="0"/>
          </a:p>
        </p:txBody>
      </p:sp>
      <p:sp>
        <p:nvSpPr>
          <p:cNvPr id="3" name="2 Marcador de contenido"/>
          <p:cNvSpPr>
            <a:spLocks noGrp="1"/>
          </p:cNvSpPr>
          <p:nvPr>
            <p:ph idx="1"/>
          </p:nvPr>
        </p:nvSpPr>
        <p:spPr/>
        <p:txBody>
          <a:bodyPr>
            <a:normAutofit fontScale="62500" lnSpcReduction="20000"/>
          </a:bodyPr>
          <a:lstStyle/>
          <a:p>
            <a:r>
              <a:rPr lang="es-ES" dirty="0" smtClean="0"/>
              <a:t>Luego </a:t>
            </a:r>
            <a:r>
              <a:rPr lang="es-ES" dirty="0"/>
              <a:t>configuraremos una página web de ejemplo, utilizando elementos estructurales HTML5 para armarla.</a:t>
            </a:r>
          </a:p>
          <a:p>
            <a:r>
              <a:rPr lang="es-ES" dirty="0"/>
              <a:t>Terminaremos hablando sobre cómo escribir un buen código, usando HTML semántico y separando el contenido y la presentación, junto con las mejores prácticas para usar HTML para marcar adecuadamente su contenido y hacerlo accesible a todos los usuarios</a:t>
            </a:r>
            <a:r>
              <a:rPr lang="es-ES" dirty="0" smtClean="0"/>
              <a:t>.</a:t>
            </a:r>
          </a:p>
          <a:p>
            <a:r>
              <a:rPr lang="es-ES" dirty="0"/>
              <a:t>[ NOTA ]</a:t>
            </a:r>
          </a:p>
          <a:p>
            <a:r>
              <a:rPr lang="es-ES" dirty="0"/>
              <a:t>Si no conoce HTML en absoluto, un buen lugar para comenzar es la "Introducción a HTML" (</a:t>
            </a:r>
            <a:r>
              <a:rPr lang="es-ES" dirty="0">
                <a:hlinkClick r:id="rId2"/>
              </a:rPr>
              <a:t>https://</a:t>
            </a:r>
            <a:r>
              <a:rPr lang="es-ES" dirty="0" smtClean="0">
                <a:hlinkClick r:id="rId2"/>
              </a:rPr>
              <a:t>developer.mozilla.org/en-US/docs/Web/Guide/HTML/Introduction</a:t>
            </a:r>
            <a:r>
              <a:rPr lang="es-ES" dirty="0" smtClean="0"/>
              <a:t>) </a:t>
            </a:r>
            <a:r>
              <a:rPr lang="es-ES" dirty="0"/>
              <a:t>de </a:t>
            </a:r>
            <a:r>
              <a:rPr lang="es-ES" dirty="0" smtClean="0"/>
              <a:t>Red </a:t>
            </a:r>
            <a:r>
              <a:rPr lang="es-ES" dirty="0"/>
              <a:t>de </a:t>
            </a:r>
            <a:r>
              <a:rPr lang="es-ES" dirty="0" smtClean="0"/>
              <a:t>desarrolladores Mozilla .</a:t>
            </a:r>
            <a:endParaRPr lang="es-ES_tradnl" dirty="0"/>
          </a:p>
        </p:txBody>
      </p:sp>
    </p:spTree>
    <p:extLst>
      <p:ext uri="{BB962C8B-B14F-4D97-AF65-F5344CB8AC3E}">
        <p14:creationId xmlns:p14="http://schemas.microsoft.com/office/powerpoint/2010/main" val="279387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1 Título"/>
          <p:cNvSpPr>
            <a:spLocks noGrp="1"/>
          </p:cNvSpPr>
          <p:nvPr>
            <p:ph type="ctrTitle"/>
          </p:nvPr>
        </p:nvSpPr>
        <p:spPr>
          <a:solidFill>
            <a:srgbClr val="EADCC8"/>
          </a:solidFill>
        </p:spPr>
        <p:txBody>
          <a:bodyPr>
            <a:normAutofit/>
          </a:bodyPr>
          <a:lstStyle/>
          <a:p>
            <a:r>
              <a:rPr lang="es-ES" dirty="0" smtClean="0"/>
              <a:t>HTML5</a:t>
            </a:r>
            <a:endParaRPr lang="es-ES_tradnl" dirty="0"/>
          </a:p>
        </p:txBody>
      </p:sp>
      <p:sp>
        <p:nvSpPr>
          <p:cNvPr id="4" name="3 Subtítulo"/>
          <p:cNvSpPr>
            <a:spLocks noGrp="1"/>
          </p:cNvSpPr>
          <p:nvPr>
            <p:ph type="subTitle" idx="1"/>
          </p:nvPr>
        </p:nvSpPr>
        <p:spPr>
          <a:solidFill>
            <a:srgbClr val="EADCC8"/>
          </a:solidFill>
        </p:spPr>
        <p:txBody>
          <a:bodyPr/>
          <a:lstStyle/>
          <a:p>
            <a:r>
              <a:rPr lang="es-ES_tradnl" dirty="0" err="1" smtClean="0"/>
              <a:t>Viewport</a:t>
            </a:r>
            <a:endParaRPr lang="es-ES_tradnl" dirty="0"/>
          </a:p>
        </p:txBody>
      </p:sp>
    </p:spTree>
    <p:extLst>
      <p:ext uri="{BB962C8B-B14F-4D97-AF65-F5344CB8AC3E}">
        <p14:creationId xmlns:p14="http://schemas.microsoft.com/office/powerpoint/2010/main" val="293547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bg/>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2" name="1 Título"/>
          <p:cNvSpPr>
            <a:spLocks noGrp="1"/>
          </p:cNvSpPr>
          <p:nvPr>
            <p:ph type="title"/>
          </p:nvPr>
        </p:nvSpPr>
        <p:spPr>
          <a:solidFill>
            <a:srgbClr val="EADCC8"/>
          </a:solidFill>
        </p:spPr>
        <p:txBody>
          <a:bodyPr>
            <a:normAutofit/>
          </a:bodyPr>
          <a:lstStyle/>
          <a:p>
            <a:r>
              <a:rPr lang="es-ES" dirty="0" smtClean="0"/>
              <a:t>Viewport </a:t>
            </a:r>
            <a:r>
              <a:rPr lang="es-ES_tradnl" dirty="0" smtClean="0"/>
              <a:t>…</a:t>
            </a:r>
            <a:endParaRPr lang="es-ES_tradnl" dirty="0"/>
          </a:p>
        </p:txBody>
      </p:sp>
      <p:sp>
        <p:nvSpPr>
          <p:cNvPr id="3" name="2 Marcador de contenido"/>
          <p:cNvSpPr>
            <a:spLocks noGrp="1"/>
          </p:cNvSpPr>
          <p:nvPr>
            <p:ph idx="1"/>
          </p:nvPr>
        </p:nvSpPr>
        <p:spPr>
          <a:solidFill>
            <a:srgbClr val="EADCC8"/>
          </a:solidFill>
        </p:spPr>
        <p:txBody>
          <a:bodyPr>
            <a:normAutofit fontScale="85000" lnSpcReduction="20000"/>
          </a:bodyPr>
          <a:lstStyle/>
          <a:p>
            <a:r>
              <a:rPr lang="es-ES" dirty="0" smtClean="0"/>
              <a:t>El </a:t>
            </a:r>
            <a:r>
              <a:rPr lang="es-ES" b="1" dirty="0">
                <a:solidFill>
                  <a:srgbClr val="FF0000"/>
                </a:solidFill>
              </a:rPr>
              <a:t>meta elemento viewport </a:t>
            </a:r>
            <a:r>
              <a:rPr lang="es-ES" dirty="0"/>
              <a:t>es algo que generalmente no se usaba para la mayoría de los sitios web que no respondían en el pasado, pero es clave para que su sitio receptivo funcione.</a:t>
            </a:r>
          </a:p>
          <a:p>
            <a:r>
              <a:rPr lang="es-ES" dirty="0" smtClean="0"/>
              <a:t>Al </a:t>
            </a:r>
            <a:r>
              <a:rPr lang="es-ES" dirty="0"/>
              <a:t>igual que </a:t>
            </a:r>
            <a:r>
              <a:rPr lang="es-ES" dirty="0" err="1"/>
              <a:t>charset</a:t>
            </a:r>
            <a:r>
              <a:rPr lang="es-ES" dirty="0"/>
              <a:t>, </a:t>
            </a:r>
            <a:r>
              <a:rPr lang="es-ES" b="1" dirty="0">
                <a:solidFill>
                  <a:srgbClr val="FF0000"/>
                </a:solidFill>
              </a:rPr>
              <a:t>viewport es un atributo del elemento &lt;meta&gt;. </a:t>
            </a:r>
            <a:endParaRPr lang="es-ES" b="1" dirty="0" smtClean="0">
              <a:solidFill>
                <a:srgbClr val="FF0000"/>
              </a:solidFill>
            </a:endParaRPr>
          </a:p>
          <a:p>
            <a:r>
              <a:rPr lang="es-ES" dirty="0" smtClean="0"/>
              <a:t>Cada </a:t>
            </a:r>
            <a:r>
              <a:rPr lang="es-ES" dirty="0"/>
              <a:t>tipo de metadatos que proporcione debe estar en un elemento &lt;meta&gt; separado (no puede combinar simplemente todos los atributos en un elemento</a:t>
            </a:r>
            <a:r>
              <a:rPr lang="es-ES" dirty="0" smtClean="0"/>
              <a:t>).</a:t>
            </a:r>
            <a:endParaRPr lang="es-ES" dirty="0"/>
          </a:p>
        </p:txBody>
      </p:sp>
    </p:spTree>
    <p:extLst>
      <p:ext uri="{BB962C8B-B14F-4D97-AF65-F5344CB8AC3E}">
        <p14:creationId xmlns:p14="http://schemas.microsoft.com/office/powerpoint/2010/main" val="8651783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490</TotalTime>
  <Words>2725</Words>
  <Application>Microsoft Office PowerPoint</Application>
  <PresentationFormat>Presentación en pantalla (16:9)</PresentationFormat>
  <Paragraphs>170</Paragraphs>
  <Slides>51</Slides>
  <Notes>1</Notes>
  <HiddenSlides>0</HiddenSlides>
  <MMClips>0</MMClips>
  <ScaleCrop>false</ScaleCrop>
  <HeadingPairs>
    <vt:vector size="4" baseType="variant">
      <vt:variant>
        <vt:lpstr>Tema</vt:lpstr>
      </vt:variant>
      <vt:variant>
        <vt:i4>1</vt:i4>
      </vt:variant>
      <vt:variant>
        <vt:lpstr>Títulos de diapositiva</vt:lpstr>
      </vt:variant>
      <vt:variant>
        <vt:i4>51</vt:i4>
      </vt:variant>
    </vt:vector>
  </HeadingPairs>
  <TitlesOfParts>
    <vt:vector size="52" baseType="lpstr">
      <vt:lpstr>Tema de Office</vt:lpstr>
      <vt:lpstr>Presentación de PowerPoint</vt:lpstr>
      <vt:lpstr>Presentación de PowerPoint</vt:lpstr>
      <vt:lpstr>Parte 2</vt:lpstr>
      <vt:lpstr>HTML para sitios receptivos …</vt:lpstr>
      <vt:lpstr>HTML para sitios receptivos …</vt:lpstr>
      <vt:lpstr>HTML para sitios receptivos …</vt:lpstr>
      <vt:lpstr>HTML para sitios receptivos</vt:lpstr>
      <vt:lpstr>HTML5</vt:lpstr>
      <vt:lpstr>Viewport …</vt:lpstr>
      <vt:lpstr>Viewport …</vt:lpstr>
      <vt:lpstr>Viewport …</vt:lpstr>
      <vt:lpstr>Navegador móvil …</vt:lpstr>
      <vt:lpstr>Navegador móvil …</vt:lpstr>
      <vt:lpstr>Navegador móvil …</vt:lpstr>
      <vt:lpstr>Navegador móvil …</vt:lpstr>
      <vt:lpstr>Presentación de PowerPoint</vt:lpstr>
      <vt:lpstr>Navegador móvil …</vt:lpstr>
      <vt:lpstr>Width …</vt:lpstr>
      <vt:lpstr>Width …</vt:lpstr>
      <vt:lpstr>Width …</vt:lpstr>
      <vt:lpstr>ESCALA INICIAL …</vt:lpstr>
      <vt:lpstr>ESCALA INICIAL </vt:lpstr>
      <vt:lpstr>[ NOTA ]</vt:lpstr>
      <vt:lpstr>USER-SCALABLE</vt:lpstr>
      <vt:lpstr>USER-SCALABLE</vt:lpstr>
      <vt:lpstr>USER-SCALABLE</vt:lpstr>
      <vt:lpstr>USER-SCALABLE</vt:lpstr>
      <vt:lpstr>Maximum-scale</vt:lpstr>
      <vt:lpstr>Maximum-scale</vt:lpstr>
      <vt:lpstr>HTML5</vt:lpstr>
      <vt:lpstr>Elementos estructurales …</vt:lpstr>
      <vt:lpstr>Elementos estructurales …</vt:lpstr>
      <vt:lpstr>Elementos estructurales …</vt:lpstr>
      <vt:lpstr>Elementos estructurales</vt:lpstr>
      <vt:lpstr>Tecnología de asistencia</vt:lpstr>
      <vt:lpstr>Lectores de pantalla</vt:lpstr>
      <vt:lpstr>Accesibilidad/usabilidad ...</vt:lpstr>
      <vt:lpstr>WAI-ARIA ...</vt:lpstr>
      <vt:lpstr>WAI-ARIA ...</vt:lpstr>
      <vt:lpstr>WAI-ARIA ...</vt:lpstr>
      <vt:lpstr>WAI-ARIA</vt:lpstr>
      <vt:lpstr>&lt;HEADER&gt; …</vt:lpstr>
      <vt:lpstr>&lt;HEADER&gt; …</vt:lpstr>
      <vt:lpstr>&lt;NAV&gt; …</vt:lpstr>
      <vt:lpstr>&lt;NAV&gt; …</vt:lpstr>
      <vt:lpstr>&lt;FOOTER&gt; …</vt:lpstr>
      <vt:lpstr>&lt;FOOTER&gt; …</vt:lpstr>
      <vt:lpstr>&lt;ARTICLE&gt; …</vt:lpstr>
      <vt:lpstr>&lt;ARTICLE&gt; …</vt:lpstr>
      <vt:lpstr>&lt;ASIDE&gt;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Arturo Linares Valverde</dc:creator>
  <cp:lastModifiedBy>Arturo</cp:lastModifiedBy>
  <cp:revision>33</cp:revision>
  <dcterms:created xsi:type="dcterms:W3CDTF">2020-06-20T14:08:14Z</dcterms:created>
  <dcterms:modified xsi:type="dcterms:W3CDTF">2020-06-20T22:24:19Z</dcterms:modified>
</cp:coreProperties>
</file>